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5"/>
  </p:notesMasterIdLst>
  <p:sldIdLst>
    <p:sldId id="499" r:id="rId2"/>
    <p:sldId id="556" r:id="rId3"/>
    <p:sldId id="699" r:id="rId4"/>
    <p:sldId id="696" r:id="rId5"/>
    <p:sldId id="555" r:id="rId6"/>
    <p:sldId id="259" r:id="rId7"/>
    <p:sldId id="304" r:id="rId8"/>
    <p:sldId id="569" r:id="rId9"/>
    <p:sldId id="563" r:id="rId10"/>
    <p:sldId id="357" r:id="rId11"/>
    <p:sldId id="501" r:id="rId12"/>
    <p:sldId id="513" r:id="rId13"/>
    <p:sldId id="500" r:id="rId14"/>
    <p:sldId id="647" r:id="rId15"/>
    <p:sldId id="657" r:id="rId16"/>
    <p:sldId id="656" r:id="rId17"/>
    <p:sldId id="559" r:id="rId18"/>
    <p:sldId id="668" r:id="rId19"/>
    <p:sldId id="677" r:id="rId20"/>
    <p:sldId id="566" r:id="rId21"/>
    <p:sldId id="673" r:id="rId22"/>
    <p:sldId id="678" r:id="rId23"/>
    <p:sldId id="271" r:id="rId24"/>
    <p:sldId id="571" r:id="rId25"/>
    <p:sldId id="570" r:id="rId26"/>
    <p:sldId id="679" r:id="rId27"/>
    <p:sldId id="560" r:id="rId28"/>
    <p:sldId id="671" r:id="rId29"/>
    <p:sldId id="680" r:id="rId30"/>
    <p:sldId id="258" r:id="rId31"/>
    <p:sldId id="504" r:id="rId32"/>
    <p:sldId id="505" r:id="rId33"/>
    <p:sldId id="506" r:id="rId34"/>
    <p:sldId id="389" r:id="rId35"/>
    <p:sldId id="554" r:id="rId36"/>
    <p:sldId id="507" r:id="rId37"/>
    <p:sldId id="508" r:id="rId38"/>
    <p:sldId id="649" r:id="rId39"/>
    <p:sldId id="510" r:id="rId40"/>
    <p:sldId id="511" r:id="rId41"/>
    <p:sldId id="534" r:id="rId42"/>
    <p:sldId id="512" r:id="rId43"/>
    <p:sldId id="527" r:id="rId44"/>
    <p:sldId id="514" r:id="rId45"/>
    <p:sldId id="516" r:id="rId46"/>
    <p:sldId id="518" r:id="rId47"/>
    <p:sldId id="524" r:id="rId48"/>
    <p:sldId id="519" r:id="rId49"/>
    <p:sldId id="517" r:id="rId50"/>
    <p:sldId id="528" r:id="rId51"/>
    <p:sldId id="529" r:id="rId52"/>
    <p:sldId id="651" r:id="rId53"/>
    <p:sldId id="526" r:id="rId54"/>
    <p:sldId id="520" r:id="rId55"/>
    <p:sldId id="530" r:id="rId56"/>
    <p:sldId id="521" r:id="rId57"/>
    <p:sldId id="553" r:id="rId58"/>
    <p:sldId id="358" r:id="rId59"/>
    <p:sldId id="522" r:id="rId60"/>
    <p:sldId id="550" r:id="rId61"/>
    <p:sldId id="681" r:id="rId62"/>
    <p:sldId id="572" r:id="rId63"/>
    <p:sldId id="355" r:id="rId64"/>
    <p:sldId id="669" r:id="rId65"/>
    <p:sldId id="533" r:id="rId66"/>
    <p:sldId id="658" r:id="rId67"/>
    <p:sldId id="682" r:id="rId68"/>
    <p:sldId id="573" r:id="rId69"/>
    <p:sldId id="691" r:id="rId70"/>
    <p:sldId id="692" r:id="rId71"/>
    <p:sldId id="694" r:id="rId72"/>
    <p:sldId id="666" r:id="rId73"/>
    <p:sldId id="568" r:id="rId74"/>
    <p:sldId id="659" r:id="rId75"/>
    <p:sldId id="683" r:id="rId76"/>
    <p:sldId id="667" r:id="rId77"/>
    <p:sldId id="575" r:id="rId78"/>
    <p:sldId id="636" r:id="rId79"/>
    <p:sldId id="574" r:id="rId80"/>
    <p:sldId id="640" r:id="rId81"/>
    <p:sldId id="684" r:id="rId82"/>
    <p:sldId id="687" r:id="rId83"/>
    <p:sldId id="688" r:id="rId84"/>
    <p:sldId id="660" r:id="rId85"/>
    <p:sldId id="686" r:id="rId86"/>
    <p:sldId id="664" r:id="rId87"/>
    <p:sldId id="661" r:id="rId88"/>
    <p:sldId id="662" r:id="rId89"/>
    <p:sldId id="596" r:id="rId90"/>
    <p:sldId id="641" r:id="rId91"/>
    <p:sldId id="670" r:id="rId92"/>
    <p:sldId id="674" r:id="rId93"/>
    <p:sldId id="689" r:id="rId94"/>
    <p:sldId id="695" r:id="rId95"/>
    <p:sldId id="700" r:id="rId96"/>
    <p:sldId id="600" r:id="rId97"/>
    <p:sldId id="599" r:id="rId98"/>
    <p:sldId id="601" r:id="rId99"/>
    <p:sldId id="602" r:id="rId100"/>
    <p:sldId id="603" r:id="rId101"/>
    <p:sldId id="604" r:id="rId102"/>
    <p:sldId id="605" r:id="rId103"/>
    <p:sldId id="606" r:id="rId104"/>
    <p:sldId id="607" r:id="rId105"/>
    <p:sldId id="608" r:id="rId106"/>
    <p:sldId id="697" r:id="rId107"/>
    <p:sldId id="690" r:id="rId108"/>
    <p:sldId id="698" r:id="rId109"/>
    <p:sldId id="564" r:id="rId110"/>
    <p:sldId id="638" r:id="rId111"/>
    <p:sldId id="639" r:id="rId112"/>
    <p:sldId id="552" r:id="rId113"/>
    <p:sldId id="496" r:id="rId1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B5F"/>
    <a:srgbClr val="E63956"/>
    <a:srgbClr val="645751"/>
    <a:srgbClr val="E64656"/>
    <a:srgbClr val="E74E68"/>
    <a:srgbClr val="EA5958"/>
    <a:srgbClr val="EDD74F"/>
    <a:srgbClr val="F25959"/>
    <a:srgbClr val="4A8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56"/>
  </p:normalViewPr>
  <p:slideViewPr>
    <p:cSldViewPr snapToGrid="0" snapToObjects="1">
      <p:cViewPr varScale="1">
        <p:scale>
          <a:sx n="53" d="100"/>
          <a:sy n="53" d="100"/>
        </p:scale>
        <p:origin x="552"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143000" y="685800"/>
            <a:ext cx="4572000" cy="3429000"/>
          </a:xfrm>
          <a:prstGeom prst="rect">
            <a:avLst/>
          </a:prstGeom>
        </p:spPr>
        <p:txBody>
          <a:bodyPr/>
          <a:lstStyle/>
          <a:p>
            <a:endParaRPr/>
          </a:p>
        </p:txBody>
      </p:sp>
      <p:sp>
        <p:nvSpPr>
          <p:cNvPr id="275" name="Shape 2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42937" latinLnBrk="0">
      <a:lnSpc>
        <a:spcPct val="117999"/>
      </a:lnSpc>
      <a:defRPr sz="3000">
        <a:latin typeface="+mj-lt"/>
        <a:ea typeface="+mj-ea"/>
        <a:cs typeface="+mj-cs"/>
        <a:sym typeface="Helvetica Neue"/>
      </a:defRPr>
    </a:lvl1pPr>
    <a:lvl2pPr indent="228600" defTabSz="642937" latinLnBrk="0">
      <a:lnSpc>
        <a:spcPct val="117999"/>
      </a:lnSpc>
      <a:defRPr sz="3000">
        <a:latin typeface="+mj-lt"/>
        <a:ea typeface="+mj-ea"/>
        <a:cs typeface="+mj-cs"/>
        <a:sym typeface="Helvetica Neue"/>
      </a:defRPr>
    </a:lvl2pPr>
    <a:lvl3pPr indent="457200" defTabSz="642937" latinLnBrk="0">
      <a:lnSpc>
        <a:spcPct val="117999"/>
      </a:lnSpc>
      <a:defRPr sz="3000">
        <a:latin typeface="+mj-lt"/>
        <a:ea typeface="+mj-ea"/>
        <a:cs typeface="+mj-cs"/>
        <a:sym typeface="Helvetica Neue"/>
      </a:defRPr>
    </a:lvl3pPr>
    <a:lvl4pPr indent="685800" defTabSz="642937" latinLnBrk="0">
      <a:lnSpc>
        <a:spcPct val="117999"/>
      </a:lnSpc>
      <a:defRPr sz="3000">
        <a:latin typeface="+mj-lt"/>
        <a:ea typeface="+mj-ea"/>
        <a:cs typeface="+mj-cs"/>
        <a:sym typeface="Helvetica Neue"/>
      </a:defRPr>
    </a:lvl4pPr>
    <a:lvl5pPr indent="914400" defTabSz="642937" latinLnBrk="0">
      <a:lnSpc>
        <a:spcPct val="117999"/>
      </a:lnSpc>
      <a:defRPr sz="3000">
        <a:latin typeface="+mj-lt"/>
        <a:ea typeface="+mj-ea"/>
        <a:cs typeface="+mj-cs"/>
        <a:sym typeface="Helvetica Neue"/>
      </a:defRPr>
    </a:lvl5pPr>
    <a:lvl6pPr indent="1143000" defTabSz="642937" latinLnBrk="0">
      <a:lnSpc>
        <a:spcPct val="117999"/>
      </a:lnSpc>
      <a:defRPr sz="3000">
        <a:latin typeface="+mj-lt"/>
        <a:ea typeface="+mj-ea"/>
        <a:cs typeface="+mj-cs"/>
        <a:sym typeface="Helvetica Neue"/>
      </a:defRPr>
    </a:lvl6pPr>
    <a:lvl7pPr indent="1371600" defTabSz="642937" latinLnBrk="0">
      <a:lnSpc>
        <a:spcPct val="117999"/>
      </a:lnSpc>
      <a:defRPr sz="3000">
        <a:latin typeface="+mj-lt"/>
        <a:ea typeface="+mj-ea"/>
        <a:cs typeface="+mj-cs"/>
        <a:sym typeface="Helvetica Neue"/>
      </a:defRPr>
    </a:lvl7pPr>
    <a:lvl8pPr indent="1600200" defTabSz="642937" latinLnBrk="0">
      <a:lnSpc>
        <a:spcPct val="117999"/>
      </a:lnSpc>
      <a:defRPr sz="3000">
        <a:latin typeface="+mj-lt"/>
        <a:ea typeface="+mj-ea"/>
        <a:cs typeface="+mj-cs"/>
        <a:sym typeface="Helvetica Neue"/>
      </a:defRPr>
    </a:lvl8pPr>
    <a:lvl9pPr indent="1828800" defTabSz="642937" latinLnBrk="0">
      <a:lnSpc>
        <a:spcPct val="117999"/>
      </a:lnSpc>
      <a:defRPr sz="30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you ever wondered</a:t>
            </a:r>
          </a:p>
          <a:p>
            <a:r>
              <a:rPr lang="en-US" dirty="0"/>
              <a:t>Focus is on how you create a dynamic  conducive to building a strong relationship, create right environment</a:t>
            </a:r>
          </a:p>
          <a:p>
            <a:r>
              <a:rPr lang="en-US" dirty="0"/>
              <a:t>Want to shine alight on what the brain needs in order to go deeper and be creative and imaginative and what you can do to meet those needs – this is what I mean by finesse.</a:t>
            </a:r>
          </a:p>
          <a:p>
            <a:r>
              <a:rPr lang="en-US" dirty="0"/>
              <a:t>Many will be doing it naturally – when we get to the end I hope you can share some of your ways . And others less so  but hope you’ll find it practical and thought  provoking.</a:t>
            </a:r>
          </a:p>
          <a:p>
            <a:r>
              <a:rPr lang="en-US" dirty="0"/>
              <a:t>Assumptions.. – you’re talking to someone who is approaching retirement and have screened them. Suggest you split out the discovery element from the fact find and data collection</a:t>
            </a:r>
          </a:p>
        </p:txBody>
      </p:sp>
    </p:spTree>
    <p:extLst>
      <p:ext uri="{BB962C8B-B14F-4D97-AF65-F5344CB8AC3E}">
        <p14:creationId xmlns:p14="http://schemas.microsoft.com/office/powerpoint/2010/main" val="260349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a:t>
            </a:r>
            <a:r>
              <a:rPr lang="en-US" dirty="0" err="1"/>
              <a:t>you;ve</a:t>
            </a:r>
            <a:r>
              <a:rPr lang="en-US" dirty="0"/>
              <a:t> screened them then hopefully they know what to </a:t>
            </a:r>
            <a:r>
              <a:rPr lang="en-US" dirty="0" err="1"/>
              <a:t>expct</a:t>
            </a:r>
            <a:r>
              <a:rPr lang="en-US" dirty="0"/>
              <a:t> from the session</a:t>
            </a:r>
          </a:p>
          <a:p>
            <a:r>
              <a:rPr lang="en-US" dirty="0"/>
              <a:t>But even if you have they may worries whizzing round their minds – fees are they going to get hit by a bill – sign a contract which moves my pension offshore, If you don’t deal with them you can do your best first </a:t>
            </a:r>
            <a:r>
              <a:rPr lang="en-US" dirty="0" err="1"/>
              <a:t>emetigns</a:t>
            </a:r>
            <a:r>
              <a:rPr lang="en-US" dirty="0"/>
              <a:t> and they won’t be able to hear it as their attention is on their worries</a:t>
            </a:r>
          </a:p>
        </p:txBody>
      </p:sp>
    </p:spTree>
    <p:extLst>
      <p:ext uri="{BB962C8B-B14F-4D97-AF65-F5344CB8AC3E}">
        <p14:creationId xmlns:p14="http://schemas.microsoft.com/office/powerpoint/2010/main" val="205046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Money and status very interlinked – we can think our wealth is linked to our worth as a person. He’s worth..</a:t>
            </a:r>
          </a:p>
          <a:p>
            <a:r>
              <a:rPr lang="en-US" dirty="0"/>
              <a:t>Not just money that gives a sense of status of lack of it’s also expertise – clients may have money but you’re the one with expertise – uncomfortable, threatened – </a:t>
            </a:r>
          </a:p>
          <a:p>
            <a:r>
              <a:rPr lang="en-US" dirty="0"/>
              <a:t>Let’s say you’re picking up that client feels superior – you may get busy proving your knowledge – keen to add value which may mean you miss some depth. Equally you may feel unconsciously superior as this person may have a lot of money but no idea how to manage it. – dynamic where client is out of comfort zone and threatened</a:t>
            </a:r>
          </a:p>
        </p:txBody>
      </p:sp>
    </p:spTree>
    <p:extLst>
      <p:ext uri="{BB962C8B-B14F-4D97-AF65-F5344CB8AC3E}">
        <p14:creationId xmlns:p14="http://schemas.microsoft.com/office/powerpoint/2010/main" val="39471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believe it rests on the the quality of the attention that you pay – by giving them time and space you’re helping them to feel safe and to open up and to access parts of the brain where deeper thinking can occur.</a:t>
            </a:r>
          </a:p>
        </p:txBody>
      </p:sp>
    </p:spTree>
    <p:extLst>
      <p:ext uri="{BB962C8B-B14F-4D97-AF65-F5344CB8AC3E}">
        <p14:creationId xmlns:p14="http://schemas.microsoft.com/office/powerpoint/2010/main" val="269988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 the best thought partner you can</a:t>
            </a:r>
          </a:p>
          <a:p>
            <a:endParaRPr lang="en-US" dirty="0"/>
          </a:p>
        </p:txBody>
      </p:sp>
    </p:spTree>
    <p:extLst>
      <p:ext uri="{BB962C8B-B14F-4D97-AF65-F5344CB8AC3E}">
        <p14:creationId xmlns:p14="http://schemas.microsoft.com/office/powerpoint/2010/main" val="49266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reason people coming to see you is because they want some certainty around their future – when things are certain our brains can relax. </a:t>
            </a:r>
            <a:br>
              <a:rPr lang="en-US" dirty="0"/>
            </a:br>
            <a:r>
              <a:rPr lang="en-US" dirty="0"/>
              <a:t>How can you provide as much certainty as possible?</a:t>
            </a:r>
          </a:p>
        </p:txBody>
      </p:sp>
    </p:spTree>
    <p:extLst>
      <p:ext uri="{BB962C8B-B14F-4D97-AF65-F5344CB8AC3E}">
        <p14:creationId xmlns:p14="http://schemas.microsoft.com/office/powerpoint/2010/main" val="2099749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Trigger the certainty reward circuits – all clients want to know will I have enough and will I always have enough.</a:t>
            </a:r>
          </a:p>
          <a:p>
            <a:r>
              <a:rPr lang="en-US" dirty="0"/>
              <a:t>Those </a:t>
            </a:r>
            <a:r>
              <a:rPr lang="en-US" dirty="0" err="1"/>
              <a:t>approcahing</a:t>
            </a:r>
            <a:r>
              <a:rPr lang="en-US" dirty="0"/>
              <a:t> retirement may have a number in their head – 500k in the bank </a:t>
            </a:r>
            <a:r>
              <a:rPr lang="en-US" dirty="0" err="1"/>
              <a:t>bceuase</a:t>
            </a:r>
            <a:r>
              <a:rPr lang="en-US" dirty="0"/>
              <a:t> it feels right but they haven’t done </a:t>
            </a:r>
            <a:r>
              <a:rPr lang="en-US" dirty="0" err="1"/>
              <a:t>maths</a:t>
            </a:r>
            <a:endParaRPr lang="en-US" dirty="0"/>
          </a:p>
        </p:txBody>
      </p:sp>
    </p:spTree>
    <p:extLst>
      <p:ext uri="{BB962C8B-B14F-4D97-AF65-F5344CB8AC3E}">
        <p14:creationId xmlns:p14="http://schemas.microsoft.com/office/powerpoint/2010/main" val="373137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it may be through the process that they </a:t>
            </a:r>
            <a:r>
              <a:rPr lang="en-US" dirty="0" err="1"/>
              <a:t>realise</a:t>
            </a:r>
            <a:r>
              <a:rPr lang="en-US" dirty="0"/>
              <a:t> they can retire and 63 rather than 65 – and so you’re able to demonstrate a fair exchange of your fees for this outcome.</a:t>
            </a:r>
          </a:p>
        </p:txBody>
      </p:sp>
    </p:spTree>
    <p:extLst>
      <p:ext uri="{BB962C8B-B14F-4D97-AF65-F5344CB8AC3E}">
        <p14:creationId xmlns:p14="http://schemas.microsoft.com/office/powerpoint/2010/main" val="195773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like to feel like we have a choice</a:t>
            </a:r>
          </a:p>
          <a:p>
            <a:r>
              <a:rPr lang="en-US" dirty="0"/>
              <a:t>More money = more choices</a:t>
            </a:r>
          </a:p>
          <a:p>
            <a:r>
              <a:rPr lang="en-US" dirty="0"/>
              <a:t>Accumulate so that we have as much control over our lives but in doing so we’re trading our time and </a:t>
            </a:r>
            <a:r>
              <a:rPr lang="en-US" dirty="0" err="1"/>
              <a:t>reliquising</a:t>
            </a:r>
            <a:r>
              <a:rPr lang="en-US" dirty="0"/>
              <a:t> our control over how we spend our days</a:t>
            </a:r>
          </a:p>
          <a:p>
            <a:r>
              <a:rPr lang="en-US" dirty="0"/>
              <a:t>Of course that will change when people get to retirement but people may still feel that interest rate is more important than their time</a:t>
            </a:r>
          </a:p>
        </p:txBody>
      </p:sp>
    </p:spTree>
    <p:extLst>
      <p:ext uri="{BB962C8B-B14F-4D97-AF65-F5344CB8AC3E}">
        <p14:creationId xmlns:p14="http://schemas.microsoft.com/office/powerpoint/2010/main" val="16572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Accumulate so that we have as much control over our lives but in doing so we’re trading our time and </a:t>
            </a:r>
            <a:r>
              <a:rPr lang="en-US" dirty="0" err="1"/>
              <a:t>reliquising</a:t>
            </a:r>
            <a:r>
              <a:rPr lang="en-US" dirty="0"/>
              <a:t> our control over how we spend our days</a:t>
            </a:r>
          </a:p>
          <a:p>
            <a:r>
              <a:rPr lang="en-US" dirty="0"/>
              <a:t>Of course that will change when people get to retirement but people may still feel that interest rate is more important than their time – because they’re still in that accumulation mindset</a:t>
            </a:r>
          </a:p>
          <a:p>
            <a:r>
              <a:rPr lang="en-US" dirty="0"/>
              <a:t>Turn our attention to how we can offer autonomy in the first meeting – what you cover and the order in which you cover them..</a:t>
            </a:r>
          </a:p>
          <a:p>
            <a:endParaRPr lang="en-US" dirty="0"/>
          </a:p>
        </p:txBody>
      </p:sp>
    </p:spTree>
    <p:extLst>
      <p:ext uri="{BB962C8B-B14F-4D97-AF65-F5344CB8AC3E}">
        <p14:creationId xmlns:p14="http://schemas.microsoft.com/office/powerpoint/2010/main" val="214804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they find it hard to </a:t>
            </a:r>
            <a:r>
              <a:rPr lang="en-US" dirty="0" err="1"/>
              <a:t>reliqush</a:t>
            </a:r>
            <a:r>
              <a:rPr lang="en-US" dirty="0"/>
              <a:t> control and want to be involved in all decisions</a:t>
            </a:r>
          </a:p>
          <a:p>
            <a:r>
              <a:rPr lang="en-US" dirty="0"/>
              <a:t>Do they want cash in the bank which is the one they feel is the safest and the one they have most control over</a:t>
            </a:r>
          </a:p>
          <a:p>
            <a:r>
              <a:rPr lang="en-US" dirty="0"/>
              <a:t>Or do they want to outsource it because they’re rather unconscious about their relationship with money – perhaps they feel guilty about how much they have and want someone else to manage it so that they can reduce that discomfort and want as little to do with it as possible</a:t>
            </a:r>
          </a:p>
        </p:txBody>
      </p:sp>
    </p:spTree>
    <p:extLst>
      <p:ext uri="{BB962C8B-B14F-4D97-AF65-F5344CB8AC3E}">
        <p14:creationId xmlns:p14="http://schemas.microsoft.com/office/powerpoint/2010/main" val="302163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the perception of the review meeting?</a:t>
            </a:r>
            <a:br>
              <a:rPr lang="en-US" dirty="0"/>
            </a:br>
            <a:r>
              <a:rPr lang="en-US" dirty="0"/>
              <a:t>What do you think needs to change </a:t>
            </a:r>
          </a:p>
        </p:txBody>
      </p:sp>
    </p:spTree>
    <p:extLst>
      <p:ext uri="{BB962C8B-B14F-4D97-AF65-F5344CB8AC3E}">
        <p14:creationId xmlns:p14="http://schemas.microsoft.com/office/powerpoint/2010/main" val="973567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Friend or foe – best interests/do they have our back – sensing other peoples’ agenda and intentions</a:t>
            </a:r>
          </a:p>
        </p:txBody>
      </p:sp>
    </p:spTree>
    <p:extLst>
      <p:ext uri="{BB962C8B-B14F-4D97-AF65-F5344CB8AC3E}">
        <p14:creationId xmlns:p14="http://schemas.microsoft.com/office/powerpoint/2010/main" val="476832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we’ve </a:t>
            </a:r>
            <a:r>
              <a:rPr lang="en-US" dirty="0" err="1"/>
              <a:t>seaid</a:t>
            </a:r>
            <a:r>
              <a:rPr lang="en-US" dirty="0"/>
              <a:t> hopefully you can demonstrate a fair exchange as you go through the process. It may be that you can demonstrate this if they ask a </a:t>
            </a:r>
            <a:r>
              <a:rPr lang="en-US" dirty="0" err="1"/>
              <a:t>techial</a:t>
            </a:r>
            <a:r>
              <a:rPr lang="en-US" dirty="0"/>
              <a:t> questions -  as you talk about your fees and process.</a:t>
            </a:r>
          </a:p>
        </p:txBody>
      </p:sp>
    </p:spTree>
    <p:extLst>
      <p:ext uri="{BB962C8B-B14F-4D97-AF65-F5344CB8AC3E}">
        <p14:creationId xmlns:p14="http://schemas.microsoft.com/office/powerpoint/2010/main" val="4118352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Credibitily</a:t>
            </a:r>
            <a:r>
              <a:rPr lang="en-US" dirty="0"/>
              <a:t>  - what you say, Reliability what you do, </a:t>
            </a:r>
            <a:r>
              <a:rPr lang="en-US" dirty="0" err="1"/>
              <a:t>Intitmacy</a:t>
            </a:r>
            <a:r>
              <a:rPr lang="en-US" dirty="0"/>
              <a:t> is related to empathy – the client of someone with great intimacy skills will feel secure, understood and comfortable sharing sensitive information with the advisor. Intimacy is a big driver of </a:t>
            </a:r>
            <a:r>
              <a:rPr lang="en-US" dirty="0" err="1"/>
              <a:t>turst</a:t>
            </a:r>
            <a:br>
              <a:rPr lang="en-US" dirty="0"/>
            </a:br>
            <a:r>
              <a:rPr lang="en-US" dirty="0"/>
              <a:t>Self orientation is essentially about focus – is it on us or on them.</a:t>
            </a:r>
          </a:p>
          <a:p>
            <a:r>
              <a:rPr lang="en-US" dirty="0"/>
              <a:t>Wanting to be right, solve problems, competing for attention or wanting to be liked.</a:t>
            </a:r>
          </a:p>
        </p:txBody>
      </p:sp>
    </p:spTree>
    <p:extLst>
      <p:ext uri="{BB962C8B-B14F-4D97-AF65-F5344CB8AC3E}">
        <p14:creationId xmlns:p14="http://schemas.microsoft.com/office/powerpoint/2010/main" val="4115601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When we are listening during a </a:t>
            </a:r>
            <a:r>
              <a:rPr lang="en-US" baseline="0" dirty="0" err="1"/>
              <a:t>negoation</a:t>
            </a:r>
            <a:r>
              <a:rPr lang="en-US" baseline="0" dirty="0"/>
              <a:t> – what are listening for?</a:t>
            </a:r>
          </a:p>
          <a:p>
            <a:endParaRPr lang="en-US" dirty="0"/>
          </a:p>
        </p:txBody>
      </p:sp>
      <p:sp>
        <p:nvSpPr>
          <p:cNvPr id="4" name="Slide Number Placeholder 3"/>
          <p:cNvSpPr>
            <a:spLocks noGrp="1"/>
          </p:cNvSpPr>
          <p:nvPr>
            <p:ph type="sldNum" sz="quarter" idx="10"/>
          </p:nvPr>
        </p:nvSpPr>
        <p:spPr/>
        <p:txBody>
          <a:bodyPr/>
          <a:lstStyle/>
          <a:p>
            <a:fld id="{B3506FC3-EF9E-8840-A25D-2B90AD1186B5}" type="slidenum">
              <a:rPr lang="en-US" smtClean="0"/>
              <a:t>63</a:t>
            </a:fld>
            <a:endParaRPr lang="en-US"/>
          </a:p>
        </p:txBody>
      </p:sp>
    </p:spTree>
    <p:extLst>
      <p:ext uri="{BB962C8B-B14F-4D97-AF65-F5344CB8AC3E}">
        <p14:creationId xmlns:p14="http://schemas.microsoft.com/office/powerpoint/2010/main" val="395658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can listen for these we are in a stronger position</a:t>
            </a:r>
            <a:r>
              <a:rPr lang="en-US" baseline="0" dirty="0"/>
              <a:t>  to influence</a:t>
            </a:r>
          </a:p>
          <a:p>
            <a:r>
              <a:rPr lang="en-US" baseline="0" dirty="0"/>
              <a:t>Listening position</a:t>
            </a:r>
          </a:p>
          <a:p>
            <a:r>
              <a:rPr lang="en-US" baseline="0" dirty="0"/>
              <a:t>No questions</a:t>
            </a:r>
            <a:endParaRPr lang="en-US" dirty="0"/>
          </a:p>
        </p:txBody>
      </p:sp>
      <p:sp>
        <p:nvSpPr>
          <p:cNvPr id="4" name="Slide Number Placeholder 3"/>
          <p:cNvSpPr>
            <a:spLocks noGrp="1"/>
          </p:cNvSpPr>
          <p:nvPr>
            <p:ph type="sldNum" sz="quarter" idx="10"/>
          </p:nvPr>
        </p:nvSpPr>
        <p:spPr/>
        <p:txBody>
          <a:bodyPr/>
          <a:lstStyle/>
          <a:p>
            <a:fld id="{B3506FC3-EF9E-8840-A25D-2B90AD1186B5}" type="slidenum">
              <a:rPr lang="en-US" smtClean="0"/>
              <a:t>64</a:t>
            </a:fld>
            <a:endParaRPr lang="en-US"/>
          </a:p>
        </p:txBody>
      </p:sp>
    </p:spTree>
    <p:extLst>
      <p:ext uri="{BB962C8B-B14F-4D97-AF65-F5344CB8AC3E}">
        <p14:creationId xmlns:p14="http://schemas.microsoft.com/office/powerpoint/2010/main" val="2644011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if you </a:t>
            </a:r>
            <a:r>
              <a:rPr lang="en-US" dirty="0" err="1"/>
              <a:t>interepupt</a:t>
            </a:r>
            <a:r>
              <a:rPr lang="en-US" dirty="0"/>
              <a:t>, make comments, share stories bring the conversation back to yourself you </a:t>
            </a:r>
            <a:r>
              <a:rPr lang="en-US" dirty="0" err="1"/>
              <a:t>do’n’t</a:t>
            </a:r>
            <a:r>
              <a:rPr lang="en-US" dirty="0"/>
              <a:t> allow the conversation to get to any depth – you’re just topping up the glass and staying at the surface. You’re not allowing the client to </a:t>
            </a:r>
            <a:r>
              <a:rPr lang="en-US" dirty="0" err="1"/>
              <a:t>asccess</a:t>
            </a:r>
            <a:r>
              <a:rPr lang="en-US" dirty="0"/>
              <a:t> the depth of their own thinking either</a:t>
            </a:r>
          </a:p>
          <a:p>
            <a:r>
              <a:rPr lang="en-US" dirty="0"/>
              <a:t>HOLIDAY</a:t>
            </a:r>
          </a:p>
        </p:txBody>
      </p:sp>
    </p:spTree>
    <p:extLst>
      <p:ext uri="{BB962C8B-B14F-4D97-AF65-F5344CB8AC3E}">
        <p14:creationId xmlns:p14="http://schemas.microsoft.com/office/powerpoint/2010/main" val="20967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Lots of sessions on good questions on the Power </a:t>
            </a:r>
            <a:r>
              <a:rPr lang="en-US" dirty="0" err="1"/>
              <a:t>plaform</a:t>
            </a:r>
            <a:endParaRPr lang="en-US" dirty="0"/>
          </a:p>
        </p:txBody>
      </p:sp>
    </p:spTree>
    <p:extLst>
      <p:ext uri="{BB962C8B-B14F-4D97-AF65-F5344CB8AC3E}">
        <p14:creationId xmlns:p14="http://schemas.microsoft.com/office/powerpoint/2010/main" val="856525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They need to feel comfortable asking a stupid question, sharing their hopes and dreams which they may not have told anyone and exposing vulnerabilities – exposing poor previous decisions.</a:t>
            </a:r>
          </a:p>
        </p:txBody>
      </p:sp>
    </p:spTree>
    <p:extLst>
      <p:ext uri="{BB962C8B-B14F-4D97-AF65-F5344CB8AC3E}">
        <p14:creationId xmlns:p14="http://schemas.microsoft.com/office/powerpoint/2010/main" val="3665006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poor market conditions - </a:t>
            </a:r>
          </a:p>
        </p:txBody>
      </p:sp>
    </p:spTree>
    <p:extLst>
      <p:ext uri="{BB962C8B-B14F-4D97-AF65-F5344CB8AC3E}">
        <p14:creationId xmlns:p14="http://schemas.microsoft.com/office/powerpoint/2010/main" val="360694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Recognise</a:t>
            </a:r>
            <a:r>
              <a:rPr lang="en-US" dirty="0"/>
              <a:t> how to help clients access depth of their own thinking</a:t>
            </a:r>
          </a:p>
        </p:txBody>
      </p:sp>
    </p:spTree>
    <p:extLst>
      <p:ext uri="{BB962C8B-B14F-4D97-AF65-F5344CB8AC3E}">
        <p14:creationId xmlns:p14="http://schemas.microsoft.com/office/powerpoint/2010/main" val="181218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can listen for these we are in a stronger position</a:t>
            </a:r>
            <a:r>
              <a:rPr lang="en-US" baseline="0" dirty="0"/>
              <a:t>  to influence</a:t>
            </a:r>
          </a:p>
          <a:p>
            <a:r>
              <a:rPr lang="en-US" baseline="0" dirty="0"/>
              <a:t>Listening position</a:t>
            </a:r>
          </a:p>
          <a:p>
            <a:r>
              <a:rPr lang="en-US" baseline="0" dirty="0"/>
              <a:t>No questions</a:t>
            </a:r>
            <a:endParaRPr lang="en-US" dirty="0"/>
          </a:p>
        </p:txBody>
      </p:sp>
      <p:sp>
        <p:nvSpPr>
          <p:cNvPr id="4" name="Slide Number Placeholder 3"/>
          <p:cNvSpPr>
            <a:spLocks noGrp="1"/>
          </p:cNvSpPr>
          <p:nvPr>
            <p:ph type="sldNum" sz="quarter" idx="10"/>
          </p:nvPr>
        </p:nvSpPr>
        <p:spPr/>
        <p:txBody>
          <a:bodyPr/>
          <a:lstStyle/>
          <a:p>
            <a:fld id="{B3506FC3-EF9E-8840-A25D-2B90AD1186B5}" type="slidenum">
              <a:rPr lang="en-US" smtClean="0"/>
              <a:t>10</a:t>
            </a:fld>
            <a:endParaRPr lang="en-US"/>
          </a:p>
        </p:txBody>
      </p:sp>
    </p:spTree>
    <p:extLst>
      <p:ext uri="{BB962C8B-B14F-4D97-AF65-F5344CB8AC3E}">
        <p14:creationId xmlns:p14="http://schemas.microsoft.com/office/powerpoint/2010/main" val="317332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argue that money is to a great extent an emotional issue – but we don’t tend to think of it that way – rational  count it, this much, certain </a:t>
            </a:r>
            <a:r>
              <a:rPr lang="en-US" dirty="0" err="1"/>
              <a:t>numbr</a:t>
            </a:r>
            <a:r>
              <a:rPr lang="en-US" dirty="0"/>
              <a:t> to retire on</a:t>
            </a:r>
          </a:p>
          <a:p>
            <a:r>
              <a:rPr lang="en-US" dirty="0"/>
              <a:t>Money is never just about money</a:t>
            </a:r>
          </a:p>
        </p:txBody>
      </p:sp>
    </p:spTree>
    <p:extLst>
      <p:ext uri="{BB962C8B-B14F-4D97-AF65-F5344CB8AC3E}">
        <p14:creationId xmlns:p14="http://schemas.microsoft.com/office/powerpoint/2010/main" val="35528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Currency was invented as a representation of value so keep in mind our beliefs and taboos about money aren’t typically about pounds and pence. Financial success is often interpreted as proof that we’re doing well and even more so that we’re worth something – whereas financial </a:t>
            </a:r>
            <a:r>
              <a:rPr lang="en-US" dirty="0" err="1"/>
              <a:t>faileure</a:t>
            </a:r>
            <a:r>
              <a:rPr lang="en-US" dirty="0"/>
              <a:t> can feel like we’ve failed at life itself .</a:t>
            </a:r>
          </a:p>
          <a:p>
            <a:r>
              <a:rPr lang="en-US" dirty="0"/>
              <a:t>Our relationship with money can </a:t>
            </a:r>
            <a:r>
              <a:rPr lang="en-US" dirty="0" err="1"/>
              <a:t>contribut</a:t>
            </a:r>
            <a:r>
              <a:rPr lang="en-US" dirty="0"/>
              <a:t> to the story we tell ourselves – some of us use it to shore up our sense of self if we don’t at some level feel good enough. Or it may be used to as evidence that we’re deficient – </a:t>
            </a:r>
            <a:r>
              <a:rPr lang="en-US" dirty="0" err="1"/>
              <a:t>everyones</a:t>
            </a:r>
            <a:r>
              <a:rPr lang="en-US" dirty="0"/>
              <a:t> doing better than me, it’s unfair, they have it much easier – or there may be a different story which our relationship to money is contributing.</a:t>
            </a:r>
          </a:p>
          <a:p>
            <a:r>
              <a:rPr lang="en-US" dirty="0"/>
              <a:t>So the reason I wanted to set that context is to show you or remind you that money is core to our sense of identity. And when exploring it  its crucial that you’re sensitive to this- and that you can do what you can to </a:t>
            </a:r>
            <a:r>
              <a:rPr lang="en-US" dirty="0" err="1"/>
              <a:t>buld</a:t>
            </a:r>
            <a:r>
              <a:rPr lang="en-US" dirty="0"/>
              <a:t> psychological safety which is the focus of this session.</a:t>
            </a:r>
          </a:p>
        </p:txBody>
      </p:sp>
    </p:spTree>
    <p:extLst>
      <p:ext uri="{BB962C8B-B14F-4D97-AF65-F5344CB8AC3E}">
        <p14:creationId xmlns:p14="http://schemas.microsoft.com/office/powerpoint/2010/main" val="368871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exploring it can be profound and provocative for clients and real privilege for you as they let you into what can be a deeply personal area.</a:t>
            </a:r>
          </a:p>
          <a:p>
            <a:r>
              <a:rPr lang="en-US" dirty="0"/>
              <a:t>We all have a relationship with money – central to our culture – relationship as individuals can go relatively unexplored.</a:t>
            </a:r>
          </a:p>
        </p:txBody>
      </p:sp>
    </p:spTree>
    <p:extLst>
      <p:ext uri="{BB962C8B-B14F-4D97-AF65-F5344CB8AC3E}">
        <p14:creationId xmlns:p14="http://schemas.microsoft.com/office/powerpoint/2010/main" val="380883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They need to feel comfortable asking a stupid question, sharing their hopes and dreams which they may not have told anyone and exposing vulnerabilities – exposing poor previous decisions.</a:t>
            </a:r>
          </a:p>
        </p:txBody>
      </p:sp>
    </p:spTree>
    <p:extLst>
      <p:ext uri="{BB962C8B-B14F-4D97-AF65-F5344CB8AC3E}">
        <p14:creationId xmlns:p14="http://schemas.microsoft.com/office/powerpoint/2010/main" val="370073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are social animals our brains are highly attuned to those around us. We are constantly trying to decide if others are a friend of foe. No more so than when prospects meet perfect strangers such as advisors and planners to decide whether or not to hand over their life savings to them.</a:t>
            </a:r>
          </a:p>
          <a:p>
            <a:r>
              <a:rPr lang="en-US" dirty="0"/>
              <a:t>5 </a:t>
            </a:r>
            <a:r>
              <a:rPr lang="en-US" dirty="0" err="1"/>
              <a:t>domai</a:t>
            </a:r>
            <a:endParaRPr lang="en-US" dirty="0"/>
          </a:p>
        </p:txBody>
      </p:sp>
    </p:spTree>
    <p:extLst>
      <p:ext uri="{BB962C8B-B14F-4D97-AF65-F5344CB8AC3E}">
        <p14:creationId xmlns:p14="http://schemas.microsoft.com/office/powerpoint/2010/main" val="289995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775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BLU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3">
    <p:bg>
      <p:bgPr>
        <a:solidFill>
          <a:srgbClr val="000000"/>
        </a:solidFill>
        <a:effectLst/>
      </p:bgPr>
    </p:bg>
    <p:spTree>
      <p:nvGrpSpPr>
        <p:cNvPr id="1" name=""/>
        <p:cNvGrpSpPr/>
        <p:nvPr/>
      </p:nvGrpSpPr>
      <p:grpSpPr>
        <a:xfrm>
          <a:off x="0" y="0"/>
          <a:ext cx="0" cy="0"/>
          <a:chOff x="0" y="0"/>
          <a:chExt cx="0" cy="0"/>
        </a:xfrm>
      </p:grpSpPr>
      <p:sp>
        <p:nvSpPr>
          <p:cNvPr id="115" name="The Secrets of Successful Networking"/>
          <p:cNvSpPr txBox="1"/>
          <p:nvPr/>
        </p:nvSpPr>
        <p:spPr>
          <a:xfrm>
            <a:off x="4286946" y="2306787"/>
            <a:ext cx="15810109" cy="7316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lgn="ctr">
              <a:defRPr sz="16800" b="1" spc="-504">
                <a:solidFill>
                  <a:srgbClr val="7ACCC8"/>
                </a:solidFill>
              </a:defRPr>
            </a:pPr>
            <a:r>
              <a:t>The Secrets</a:t>
            </a:r>
            <a:br/>
            <a:r>
              <a:t>of Successful Networking</a:t>
            </a:r>
          </a:p>
        </p:txBody>
      </p:sp>
      <p:pic>
        <p:nvPicPr>
          <p:cNvPr id="116" name="Image" descr="Image"/>
          <p:cNvPicPr>
            <a:picLocks noChangeAspect="1"/>
          </p:cNvPicPr>
          <p:nvPr/>
        </p:nvPicPr>
        <p:blipFill>
          <a:blip r:embed="rId2"/>
          <a:stretch>
            <a:fillRect/>
          </a:stretch>
        </p:blipFill>
        <p:spPr>
          <a:xfrm>
            <a:off x="10496332" y="11818488"/>
            <a:ext cx="3391336" cy="1044681"/>
          </a:xfrm>
          <a:prstGeom prst="rect">
            <a:avLst/>
          </a:prstGeom>
          <a:ln w="12700">
            <a:miter lim="400000"/>
          </a:ln>
        </p:spPr>
      </p:pic>
      <p:sp>
        <p:nvSpPr>
          <p:cNvPr id="117" name="Image"/>
          <p:cNvSpPr>
            <a:spLocks noGrp="1"/>
          </p:cNvSpPr>
          <p:nvPr>
            <p:ph type="pic" idx="13"/>
          </p:nvPr>
        </p:nvSpPr>
        <p:spPr>
          <a:xfrm>
            <a:off x="5938241" y="-151805"/>
            <a:ext cx="18603518" cy="13946240"/>
          </a:xfrm>
          <a:prstGeom prst="rect">
            <a:avLst/>
          </a:prstGeom>
        </p:spPr>
        <p:txBody>
          <a:bodyPr lIns="91439" tIns="45719" rIns="91439" bIns="45719">
            <a:noAutofit/>
          </a:bodyPr>
          <a:lstStyle/>
          <a:p>
            <a:endParaRPr/>
          </a:p>
        </p:txBody>
      </p:sp>
      <p:sp>
        <p:nvSpPr>
          <p:cNvPr id="118" name="Circle"/>
          <p:cNvSpPr/>
          <p:nvPr/>
        </p:nvSpPr>
        <p:spPr>
          <a:xfrm>
            <a:off x="-3239164" y="-3153867"/>
            <a:ext cx="20094613" cy="20094613"/>
          </a:xfrm>
          <a:prstGeom prst="ellipse">
            <a:avLst/>
          </a:prstGeom>
          <a:solidFill>
            <a:srgbClr val="E53956"/>
          </a:solidFill>
          <a:ln w="12700">
            <a:miter lim="400000"/>
          </a:ln>
        </p:spPr>
        <p:txBody>
          <a:bodyPr lIns="38099" tIns="38099" rIns="38099" bIns="38099" anchor="ctr"/>
          <a:lstStyle/>
          <a:p>
            <a:endParaRPr/>
          </a:p>
        </p:txBody>
      </p:sp>
      <p:sp>
        <p:nvSpPr>
          <p:cNvPr id="119" name="Communication skills and assertiveness webinar…"/>
          <p:cNvSpPr txBox="1">
            <a:spLocks noGrp="1"/>
          </p:cNvSpPr>
          <p:nvPr>
            <p:ph type="body" sz="quarter" idx="14"/>
          </p:nvPr>
        </p:nvSpPr>
        <p:spPr>
          <a:xfrm>
            <a:off x="3007817" y="1530254"/>
            <a:ext cx="9177120" cy="5511990"/>
          </a:xfrm>
          <a:prstGeom prst="rect">
            <a:avLst/>
          </a:prstGeom>
        </p:spPr>
        <p:txBody>
          <a:bodyPr anchor="ctr">
            <a:spAutoFit/>
          </a:bodyPr>
          <a:lstStyle/>
          <a:p>
            <a:pPr marL="0" indent="0">
              <a:lnSpc>
                <a:spcPct val="80000"/>
              </a:lnSpc>
              <a:buSzTx/>
              <a:buNone/>
              <a:defRPr sz="8400" b="1" spc="-252">
                <a:solidFill>
                  <a:srgbClr val="F0EDEE"/>
                </a:solidFill>
              </a:defRPr>
            </a:pPr>
            <a:r>
              <a:t>Communication skills and</a:t>
            </a:r>
            <a:br/>
            <a:r>
              <a:t>assertiveness webinar</a:t>
            </a:r>
          </a:p>
          <a:p>
            <a:pPr marL="0" indent="0">
              <a:buSzTx/>
              <a:buNone/>
              <a:defRPr b="1">
                <a:solidFill>
                  <a:srgbClr val="F0EDEE"/>
                </a:solidFill>
              </a:defRPr>
            </a:pPr>
            <a:r>
              <a:t>Delivered by Melissa Kidd</a:t>
            </a:r>
          </a:p>
        </p:txBody>
      </p:sp>
      <p:pic>
        <p:nvPicPr>
          <p:cNvPr id="120" name="Image" descr="Image"/>
          <p:cNvPicPr>
            <a:picLocks noChangeAspect="1"/>
          </p:cNvPicPr>
          <p:nvPr/>
        </p:nvPicPr>
        <p:blipFill>
          <a:blip r:embed="rId3"/>
          <a:stretch>
            <a:fillRect/>
          </a:stretch>
        </p:blipFill>
        <p:spPr>
          <a:xfrm>
            <a:off x="3007817" y="11824442"/>
            <a:ext cx="3391337" cy="1044680"/>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ts 1">
    <p:spTree>
      <p:nvGrpSpPr>
        <p:cNvPr id="1" name=""/>
        <p:cNvGrpSpPr/>
        <p:nvPr/>
      </p:nvGrpSpPr>
      <p:grpSpPr>
        <a:xfrm>
          <a:off x="0" y="0"/>
          <a:ext cx="0" cy="0"/>
          <a:chOff x="0" y="0"/>
          <a:chExt cx="0" cy="0"/>
        </a:xfrm>
      </p:grpSpPr>
      <p:sp>
        <p:nvSpPr>
          <p:cNvPr id="128" name="What’s coming up?"/>
          <p:cNvSpPr txBox="1">
            <a:spLocks noGrp="1"/>
          </p:cNvSpPr>
          <p:nvPr>
            <p:ph type="body" sz="quarter" idx="13"/>
          </p:nvPr>
        </p:nvSpPr>
        <p:spPr>
          <a:xfrm>
            <a:off x="2999458" y="2549444"/>
            <a:ext cx="4812455" cy="1722603"/>
          </a:xfrm>
          <a:prstGeom prst="rect">
            <a:avLst/>
          </a:prstGeom>
        </p:spPr>
        <p:txBody>
          <a:bodyPr anchor="ctr">
            <a:spAutoFit/>
          </a:bodyPr>
          <a:lstStyle>
            <a:lvl1pPr marL="0" indent="0">
              <a:buSzTx/>
              <a:buNone/>
              <a:defRPr sz="5600" b="1" spc="-166">
                <a:solidFill>
                  <a:srgbClr val="645752"/>
                </a:solidFill>
              </a:defRPr>
            </a:lvl1pPr>
          </a:lstStyle>
          <a:p>
            <a:r>
              <a:t>What’s coming up?</a:t>
            </a:r>
          </a:p>
        </p:txBody>
      </p:sp>
      <p:sp>
        <p:nvSpPr>
          <p:cNvPr id="129" name="1. What to do before an event…"/>
          <p:cNvSpPr txBox="1">
            <a:spLocks noGrp="1"/>
          </p:cNvSpPr>
          <p:nvPr>
            <p:ph type="body" sz="half" idx="14"/>
          </p:nvPr>
        </p:nvSpPr>
        <p:spPr>
          <a:xfrm>
            <a:off x="9056187" y="2549444"/>
            <a:ext cx="12324778" cy="7171535"/>
          </a:xfrm>
          <a:prstGeom prst="rect">
            <a:avLst/>
          </a:prstGeom>
        </p:spPr>
        <p:txBody>
          <a:bodyPr anchor="ctr">
            <a:spAutoFit/>
          </a:bodyPr>
          <a:lstStyle/>
          <a:p>
            <a:pPr marL="0" indent="0">
              <a:buSzTx/>
              <a:buNone/>
              <a:defRPr sz="5600" b="1" spc="-166">
                <a:solidFill>
                  <a:srgbClr val="F0EDEE"/>
                </a:solidFill>
              </a:defRPr>
            </a:pPr>
            <a:r>
              <a:t>1. What to do before an event</a:t>
            </a:r>
          </a:p>
          <a:p>
            <a:pPr marL="0" indent="0">
              <a:buSzTx/>
              <a:buNone/>
              <a:defRPr sz="5600" b="1" spc="-166">
                <a:solidFill>
                  <a:srgbClr val="F0EDEE"/>
                </a:solidFill>
              </a:defRPr>
            </a:pPr>
            <a:r>
              <a:t>2. How to read a busy room</a:t>
            </a:r>
          </a:p>
          <a:p>
            <a:pPr marL="0" indent="0">
              <a:buSzTx/>
              <a:buNone/>
              <a:defRPr sz="5600" b="1" spc="-166">
                <a:solidFill>
                  <a:srgbClr val="F0EDEE"/>
                </a:solidFill>
              </a:defRPr>
            </a:pPr>
            <a:r>
              <a:t>3. Talking about your work in a way that’s interesting and memorable</a:t>
            </a:r>
          </a:p>
          <a:p>
            <a:pPr marL="0" indent="0">
              <a:buSzTx/>
              <a:buNone/>
              <a:defRPr sz="5600" b="1" spc="-166">
                <a:solidFill>
                  <a:srgbClr val="F0EDEE"/>
                </a:solidFill>
              </a:defRPr>
            </a:pPr>
            <a:r>
              <a:t>4. Strengthening relationships</a:t>
            </a:r>
          </a:p>
          <a:p>
            <a:pPr marL="0" indent="0">
              <a:buSzTx/>
              <a:buNone/>
              <a:defRPr sz="5600" b="1" spc="-166">
                <a:solidFill>
                  <a:srgbClr val="F0EDEE"/>
                </a:solidFill>
              </a:defRPr>
            </a:pPr>
            <a:r>
              <a:t>5. Asking for referrals</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s 2">
    <p:spTree>
      <p:nvGrpSpPr>
        <p:cNvPr id="1" name=""/>
        <p:cNvGrpSpPr/>
        <p:nvPr/>
      </p:nvGrpSpPr>
      <p:grpSpPr>
        <a:xfrm>
          <a:off x="0" y="0"/>
          <a:ext cx="0" cy="0"/>
          <a:chOff x="0" y="0"/>
          <a:chExt cx="0" cy="0"/>
        </a:xfrm>
      </p:grpSpPr>
      <p:sp>
        <p:nvSpPr>
          <p:cNvPr id="137" name="What’s coming up?"/>
          <p:cNvSpPr txBox="1">
            <a:spLocks noGrp="1"/>
          </p:cNvSpPr>
          <p:nvPr>
            <p:ph type="body" sz="quarter" idx="13"/>
          </p:nvPr>
        </p:nvSpPr>
        <p:spPr>
          <a:xfrm>
            <a:off x="2999458" y="2546664"/>
            <a:ext cx="4812455" cy="1722604"/>
          </a:xfrm>
          <a:prstGeom prst="rect">
            <a:avLst/>
          </a:prstGeom>
        </p:spPr>
        <p:txBody>
          <a:bodyPr anchor="ctr">
            <a:spAutoFit/>
          </a:bodyPr>
          <a:lstStyle>
            <a:lvl1pPr marL="0" indent="0">
              <a:buSzTx/>
              <a:buNone/>
              <a:defRPr sz="5600" b="1" spc="-166">
                <a:solidFill>
                  <a:srgbClr val="645752"/>
                </a:solidFill>
              </a:defRPr>
            </a:lvl1pPr>
          </a:lstStyle>
          <a:p>
            <a:r>
              <a:t>What’s coming up?</a:t>
            </a:r>
          </a:p>
        </p:txBody>
      </p:sp>
      <p:sp>
        <p:nvSpPr>
          <p:cNvPr id="138" name="1. What to do before an event…"/>
          <p:cNvSpPr txBox="1">
            <a:spLocks noGrp="1"/>
          </p:cNvSpPr>
          <p:nvPr>
            <p:ph type="body" sz="half" idx="14"/>
          </p:nvPr>
        </p:nvSpPr>
        <p:spPr>
          <a:xfrm>
            <a:off x="9057973" y="2546664"/>
            <a:ext cx="12315054" cy="7171535"/>
          </a:xfrm>
          <a:prstGeom prst="rect">
            <a:avLst/>
          </a:prstGeom>
        </p:spPr>
        <p:txBody>
          <a:bodyPr anchor="ctr">
            <a:spAutoFit/>
          </a:bodyPr>
          <a:lstStyle/>
          <a:p>
            <a:pPr marL="0" indent="0">
              <a:buSzTx/>
              <a:buNone/>
              <a:defRPr sz="5600" b="1" spc="-166">
                <a:solidFill>
                  <a:srgbClr val="F0EDEE"/>
                </a:solidFill>
              </a:defRPr>
            </a:pPr>
            <a:r>
              <a:t>1. What to do before an event</a:t>
            </a:r>
          </a:p>
          <a:p>
            <a:pPr marL="0" indent="0">
              <a:buSzTx/>
              <a:buNone/>
              <a:defRPr sz="5600" b="1" spc="-166">
                <a:solidFill>
                  <a:srgbClr val="F0EDEE">
                    <a:alpha val="50000"/>
                  </a:srgbClr>
                </a:solidFill>
              </a:defRPr>
            </a:pPr>
            <a:r>
              <a:t>2. How to read a busy room</a:t>
            </a:r>
          </a:p>
          <a:p>
            <a:pPr marL="0" indent="0">
              <a:buSzTx/>
              <a:buNone/>
              <a:defRPr sz="5600" b="1" spc="-166">
                <a:solidFill>
                  <a:srgbClr val="F0EDEE">
                    <a:alpha val="50000"/>
                  </a:srgbClr>
                </a:solidFill>
              </a:defRPr>
            </a:pPr>
            <a:r>
              <a:t>3. Talking about your work in a way that’s interesting and memorable</a:t>
            </a:r>
          </a:p>
          <a:p>
            <a:pPr marL="0" indent="0">
              <a:buSzTx/>
              <a:buNone/>
              <a:defRPr sz="5600" b="1" spc="-166">
                <a:solidFill>
                  <a:srgbClr val="F0EDEE">
                    <a:alpha val="50000"/>
                  </a:srgbClr>
                </a:solidFill>
              </a:defRPr>
            </a:pPr>
            <a:r>
              <a:t>4. Strengthening relationships</a:t>
            </a:r>
          </a:p>
          <a:p>
            <a:pPr marL="0" indent="0">
              <a:buSzTx/>
              <a:buNone/>
              <a:defRPr sz="5600" b="1" spc="-166">
                <a:solidFill>
                  <a:srgbClr val="F0EDEE">
                    <a:alpha val="50000"/>
                  </a:srgbClr>
                </a:solidFill>
              </a:defRPr>
            </a:pPr>
            <a:r>
              <a:t>5. Asking for referrals</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ist 1">
    <p:bg>
      <p:bgPr>
        <a:solidFill>
          <a:srgbClr val="F0EDEE"/>
        </a:solidFill>
        <a:effectLst/>
      </p:bgPr>
    </p:bg>
    <p:spTree>
      <p:nvGrpSpPr>
        <p:cNvPr id="1" name=""/>
        <p:cNvGrpSpPr/>
        <p:nvPr/>
      </p:nvGrpSpPr>
      <p:grpSpPr>
        <a:xfrm>
          <a:off x="0" y="0"/>
          <a:ext cx="0" cy="0"/>
          <a:chOff x="0" y="0"/>
          <a:chExt cx="0" cy="0"/>
        </a:xfrm>
      </p:grpSpPr>
      <p:sp>
        <p:nvSpPr>
          <p:cNvPr id="146" name="What brings you here?…"/>
          <p:cNvSpPr txBox="1">
            <a:spLocks noGrp="1"/>
          </p:cNvSpPr>
          <p:nvPr>
            <p:ph type="body" sz="half" idx="13"/>
          </p:nvPr>
        </p:nvSpPr>
        <p:spPr>
          <a:xfrm>
            <a:off x="3034756" y="3348150"/>
            <a:ext cx="8708111" cy="7734075"/>
          </a:xfrm>
          <a:prstGeom prst="rect">
            <a:avLst/>
          </a:prstGeom>
        </p:spPr>
        <p:txBody>
          <a:bodyPr anchor="ctr">
            <a:spAutoFit/>
          </a:bodyPr>
          <a:lstStyle/>
          <a:p>
            <a:pPr marL="0" indent="0">
              <a:buSzTx/>
              <a:buNone/>
              <a:defRPr sz="4800" b="1" spc="-142">
                <a:solidFill>
                  <a:srgbClr val="645752"/>
                </a:solidFill>
              </a:defRPr>
            </a:pPr>
            <a:r>
              <a:t>What brings you here? </a:t>
            </a:r>
          </a:p>
          <a:p>
            <a:pPr marL="0" indent="0">
              <a:buSzTx/>
              <a:buNone/>
              <a:defRPr sz="4800" b="1" spc="-142">
                <a:solidFill>
                  <a:srgbClr val="645752"/>
                </a:solidFill>
              </a:defRPr>
            </a:pPr>
            <a:r>
              <a:t>What do you do?</a:t>
            </a:r>
          </a:p>
          <a:p>
            <a:pPr marL="0" indent="0">
              <a:buSzTx/>
              <a:buNone/>
              <a:defRPr sz="4800" b="1" spc="-142">
                <a:solidFill>
                  <a:srgbClr val="645752"/>
                </a:solidFill>
              </a:defRPr>
            </a:pPr>
            <a:r>
              <a:t>Where do you work?</a:t>
            </a:r>
            <a:br/>
            <a:r>
              <a:t>How local are you?</a:t>
            </a:r>
            <a:br/>
            <a:r>
              <a:t>Talk about area etc.</a:t>
            </a:r>
            <a:br/>
            <a:r>
              <a:t>Do you know xxx?</a:t>
            </a:r>
          </a:p>
          <a:p>
            <a:pPr marL="0" indent="0">
              <a:buSzTx/>
              <a:buNone/>
              <a:defRPr sz="4800" b="1" spc="-142">
                <a:solidFill>
                  <a:srgbClr val="645752"/>
                </a:solidFill>
              </a:defRPr>
            </a:pPr>
            <a:r>
              <a:t>How long have you been there?</a:t>
            </a:r>
          </a:p>
          <a:p>
            <a:pPr marL="0" indent="0">
              <a:buSzTx/>
              <a:buNone/>
              <a:defRPr sz="4800" b="1" spc="-142">
                <a:solidFill>
                  <a:srgbClr val="645752"/>
                </a:solidFill>
              </a:defRPr>
            </a:pPr>
            <a:r>
              <a:t>How did you get into that?</a:t>
            </a:r>
          </a:p>
        </p:txBody>
      </p:sp>
      <p:sp>
        <p:nvSpPr>
          <p:cNvPr id="147" name="Which professions are good contacts for you? Useful if it’s a business mixer event.…"/>
          <p:cNvSpPr txBox="1">
            <a:spLocks noGrp="1"/>
          </p:cNvSpPr>
          <p:nvPr>
            <p:ph type="body" sz="quarter" idx="14"/>
          </p:nvPr>
        </p:nvSpPr>
        <p:spPr>
          <a:xfrm>
            <a:off x="12639924" y="3348150"/>
            <a:ext cx="8708111" cy="6591075"/>
          </a:xfrm>
          <a:prstGeom prst="rect">
            <a:avLst/>
          </a:prstGeom>
        </p:spPr>
        <p:txBody>
          <a:bodyPr anchor="ctr">
            <a:spAutoFit/>
          </a:bodyPr>
          <a:lstStyle/>
          <a:p>
            <a:pPr marL="0" indent="0">
              <a:buSzTx/>
              <a:buNone/>
              <a:defRPr sz="4800" b="1" spc="-142">
                <a:solidFill>
                  <a:srgbClr val="645752"/>
                </a:solidFill>
              </a:defRPr>
            </a:pPr>
            <a:r>
              <a:t>Which professions are good contacts for you? Useful if it’s a business mixer event.</a:t>
            </a:r>
          </a:p>
          <a:p>
            <a:pPr marL="0" indent="0">
              <a:buSzTx/>
              <a:buNone/>
              <a:defRPr sz="4800" b="1" spc="-142">
                <a:solidFill>
                  <a:srgbClr val="645752"/>
                </a:solidFill>
              </a:defRPr>
            </a:pPr>
            <a:r>
              <a:t>What’s coming up for you?</a:t>
            </a:r>
          </a:p>
          <a:p>
            <a:pPr marL="0" indent="0">
              <a:buSzTx/>
              <a:buNone/>
              <a:defRPr sz="4800" b="1" spc="-142">
                <a:solidFill>
                  <a:srgbClr val="645752"/>
                </a:solidFill>
              </a:defRPr>
            </a:pPr>
            <a:r>
              <a:t>What are your thoughts on xxx?</a:t>
            </a:r>
            <a:br/>
            <a:r>
              <a:t>Something to do with the industry/local initiative etc.</a:t>
            </a:r>
          </a:p>
        </p:txBody>
      </p:sp>
      <p:sp>
        <p:nvSpPr>
          <p:cNvPr id="148" name="Good questions"/>
          <p:cNvSpPr txBox="1">
            <a:spLocks noGrp="1"/>
          </p:cNvSpPr>
          <p:nvPr>
            <p:ph type="body" sz="quarter" idx="15"/>
          </p:nvPr>
        </p:nvSpPr>
        <p:spPr>
          <a:xfrm>
            <a:off x="4286945" y="912128"/>
            <a:ext cx="15810110" cy="795118"/>
          </a:xfrm>
          <a:prstGeom prst="rect">
            <a:avLst/>
          </a:prstGeom>
        </p:spPr>
        <p:txBody>
          <a:bodyPr anchor="ctr">
            <a:spAutoFit/>
          </a:bodyPr>
          <a:lstStyle>
            <a:lvl1pPr marL="0" indent="0" algn="ctr">
              <a:buSzTx/>
              <a:buNone/>
              <a:defRPr sz="4800" b="1" spc="-142">
                <a:solidFill>
                  <a:srgbClr val="E53956"/>
                </a:solidFill>
              </a:defRPr>
            </a:lvl1pPr>
          </a:lstStyle>
          <a:p>
            <a:r>
              <a:t>Good questions</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ist 3">
    <p:bg>
      <p:bgPr>
        <a:solidFill>
          <a:srgbClr val="F0EDEE"/>
        </a:solidFill>
        <a:effectLst/>
      </p:bgPr>
    </p:bg>
    <p:spTree>
      <p:nvGrpSpPr>
        <p:cNvPr id="1" name=""/>
        <p:cNvGrpSpPr/>
        <p:nvPr/>
      </p:nvGrpSpPr>
      <p:grpSpPr>
        <a:xfrm>
          <a:off x="0" y="0"/>
          <a:ext cx="0" cy="0"/>
          <a:chOff x="0" y="0"/>
          <a:chExt cx="0" cy="0"/>
        </a:xfrm>
      </p:grpSpPr>
      <p:sp>
        <p:nvSpPr>
          <p:cNvPr id="165" name="Get in…"/>
          <p:cNvSpPr txBox="1">
            <a:spLocks noGrp="1"/>
          </p:cNvSpPr>
          <p:nvPr>
            <p:ph type="body" sz="half" idx="13"/>
          </p:nvPr>
        </p:nvSpPr>
        <p:spPr>
          <a:xfrm>
            <a:off x="11369924" y="2433833"/>
            <a:ext cx="9974143" cy="7312428"/>
          </a:xfrm>
          <a:prstGeom prst="rect">
            <a:avLst/>
          </a:prstGeom>
        </p:spPr>
        <p:txBody>
          <a:bodyPr anchor="ctr">
            <a:spAutoFit/>
          </a:bodyPr>
          <a:lstStyle/>
          <a:p>
            <a:pPr marL="0" indent="0">
              <a:buSzTx/>
              <a:buNone/>
              <a:defRPr sz="7000" b="1" spc="-209">
                <a:solidFill>
                  <a:srgbClr val="645752"/>
                </a:solidFill>
              </a:defRPr>
            </a:pPr>
            <a:r>
              <a:t>Get in </a:t>
            </a:r>
          </a:p>
          <a:p>
            <a:pPr marL="0" indent="0">
              <a:buSzTx/>
              <a:buNone/>
              <a:defRPr sz="7000" b="1" spc="-209">
                <a:solidFill>
                  <a:srgbClr val="645752"/>
                </a:solidFill>
              </a:defRPr>
            </a:pPr>
            <a:r>
              <a:t>Ask about them</a:t>
            </a:r>
          </a:p>
          <a:p>
            <a:pPr marL="0" indent="0">
              <a:buSzTx/>
              <a:buNone/>
              <a:defRPr sz="7000" b="1" spc="-209">
                <a:solidFill>
                  <a:srgbClr val="645752"/>
                </a:solidFill>
              </a:defRPr>
            </a:pPr>
            <a:r>
              <a:t>Talk about you</a:t>
            </a:r>
          </a:p>
          <a:p>
            <a:pPr marL="0" indent="0">
              <a:buSzTx/>
              <a:buNone/>
              <a:defRPr sz="7000" b="1" spc="-209">
                <a:solidFill>
                  <a:srgbClr val="645752"/>
                </a:solidFill>
              </a:defRPr>
            </a:pPr>
            <a:r>
              <a:t>Chat</a:t>
            </a:r>
          </a:p>
          <a:p>
            <a:pPr marL="0" indent="0">
              <a:buSzTx/>
              <a:buNone/>
              <a:defRPr sz="7000" b="1" spc="-209">
                <a:solidFill>
                  <a:srgbClr val="645752"/>
                </a:solidFill>
              </a:defRPr>
            </a:pPr>
            <a:r>
              <a:t>Get out</a:t>
            </a:r>
          </a:p>
        </p:txBody>
      </p:sp>
      <p:sp>
        <p:nvSpPr>
          <p:cNvPr id="166" name="Circle"/>
          <p:cNvSpPr/>
          <p:nvPr/>
        </p:nvSpPr>
        <p:spPr>
          <a:xfrm>
            <a:off x="-13248947" y="-4930297"/>
            <a:ext cx="23576596" cy="23576596"/>
          </a:xfrm>
          <a:prstGeom prst="ellipse">
            <a:avLst/>
          </a:prstGeom>
          <a:solidFill>
            <a:srgbClr val="E53956"/>
          </a:solidFill>
          <a:ln w="12700">
            <a:miter lim="400000"/>
          </a:ln>
        </p:spPr>
        <p:txBody>
          <a:bodyPr lIns="38099" tIns="38099" rIns="38099" bIns="38099" anchor="ctr"/>
          <a:lstStyle/>
          <a:p>
            <a:endParaRPr/>
          </a:p>
        </p:txBody>
      </p:sp>
      <p:sp>
        <p:nvSpPr>
          <p:cNvPr id="167" name="5 step networking conversation"/>
          <p:cNvSpPr txBox="1">
            <a:spLocks noGrp="1"/>
          </p:cNvSpPr>
          <p:nvPr>
            <p:ph type="body" sz="quarter" idx="14"/>
          </p:nvPr>
        </p:nvSpPr>
        <p:spPr>
          <a:xfrm>
            <a:off x="3035550" y="2425696"/>
            <a:ext cx="6376637" cy="3078170"/>
          </a:xfrm>
          <a:prstGeom prst="rect">
            <a:avLst/>
          </a:prstGeom>
        </p:spPr>
        <p:txBody>
          <a:bodyPr anchor="ctr">
            <a:spAutoFit/>
          </a:bodyPr>
          <a:lstStyle>
            <a:lvl1pPr marL="0" indent="0">
              <a:buSzTx/>
              <a:buNone/>
              <a:defRPr sz="7000" b="1" spc="-209">
                <a:solidFill>
                  <a:srgbClr val="F0EDEE"/>
                </a:solidFill>
              </a:defRPr>
            </a:lvl1pPr>
          </a:lstStyle>
          <a:p>
            <a:r>
              <a:t>5 step networking conversation</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ist 4">
    <p:bg>
      <p:bgPr>
        <a:solidFill>
          <a:srgbClr val="F0EDEE"/>
        </a:solidFill>
        <a:effectLst/>
      </p:bgPr>
    </p:bg>
    <p:spTree>
      <p:nvGrpSpPr>
        <p:cNvPr id="1" name=""/>
        <p:cNvGrpSpPr/>
        <p:nvPr/>
      </p:nvGrpSpPr>
      <p:grpSpPr>
        <a:xfrm>
          <a:off x="0" y="0"/>
          <a:ext cx="0" cy="0"/>
          <a:chOff x="0" y="0"/>
          <a:chExt cx="0" cy="0"/>
        </a:xfrm>
      </p:grpSpPr>
      <p:sp>
        <p:nvSpPr>
          <p:cNvPr id="175" name="1. Identify and overcome common barriers to effective communication…"/>
          <p:cNvSpPr txBox="1">
            <a:spLocks noGrp="1"/>
          </p:cNvSpPr>
          <p:nvPr>
            <p:ph type="body" sz="half" idx="13"/>
          </p:nvPr>
        </p:nvSpPr>
        <p:spPr>
          <a:xfrm>
            <a:off x="3026223" y="3433535"/>
            <a:ext cx="8716644" cy="7920492"/>
          </a:xfrm>
          <a:prstGeom prst="rect">
            <a:avLst/>
          </a:prstGeom>
        </p:spPr>
        <p:txBody>
          <a:bodyPr anchor="ctr">
            <a:spAutoFit/>
          </a:bodyPr>
          <a:lstStyle/>
          <a:p>
            <a:pPr marL="0" indent="0">
              <a:buSzPct val="100000"/>
              <a:buAutoNum type="arabicPeriod"/>
              <a:defRPr sz="4800" b="1" spc="-142">
                <a:solidFill>
                  <a:srgbClr val="645752"/>
                </a:solidFill>
              </a:defRPr>
            </a:pPr>
            <a:r>
              <a:t>Identify and overcome common barriers to effective communication</a:t>
            </a:r>
          </a:p>
          <a:p>
            <a:pPr marL="0" indent="0">
              <a:buSzPct val="100000"/>
              <a:buAutoNum type="arabicPeriod"/>
              <a:defRPr sz="4800" b="1" spc="-142">
                <a:solidFill>
                  <a:srgbClr val="645752"/>
                </a:solidFill>
              </a:defRPr>
            </a:pPr>
            <a:r>
              <a:t>Use active listening techniques to gain more from what’s being said</a:t>
            </a:r>
          </a:p>
          <a:p>
            <a:pPr marL="0" indent="0">
              <a:buSzPct val="100000"/>
              <a:buAutoNum type="arabicPeriod"/>
              <a:defRPr sz="4800" b="1" spc="-142">
                <a:solidFill>
                  <a:srgbClr val="645752"/>
                </a:solidFill>
              </a:defRPr>
            </a:pPr>
            <a:r>
              <a:t>Questioning techniques to gain understanding / frameworks for delivering a message</a:t>
            </a:r>
          </a:p>
        </p:txBody>
      </p:sp>
      <p:sp>
        <p:nvSpPr>
          <p:cNvPr id="176" name="4. Being assertive but not aggressive…"/>
          <p:cNvSpPr txBox="1">
            <a:spLocks noGrp="1"/>
          </p:cNvSpPr>
          <p:nvPr>
            <p:ph type="body" sz="quarter" idx="14"/>
          </p:nvPr>
        </p:nvSpPr>
        <p:spPr>
          <a:xfrm>
            <a:off x="12663736" y="3433535"/>
            <a:ext cx="8716644" cy="5261659"/>
          </a:xfrm>
          <a:prstGeom prst="rect">
            <a:avLst/>
          </a:prstGeom>
        </p:spPr>
        <p:txBody>
          <a:bodyPr anchor="ctr">
            <a:spAutoFit/>
          </a:bodyPr>
          <a:lstStyle/>
          <a:p>
            <a:pPr marL="0" indent="0">
              <a:buSzPct val="100000"/>
              <a:buAutoNum type="arabicPeriod" startAt="4"/>
              <a:defRPr sz="4800" b="1" spc="-142">
                <a:solidFill>
                  <a:srgbClr val="645752"/>
                </a:solidFill>
              </a:defRPr>
            </a:pPr>
            <a:r>
              <a:t>Being assertive but not aggressive</a:t>
            </a:r>
          </a:p>
          <a:p>
            <a:pPr marL="0" indent="0">
              <a:buSzPct val="100000"/>
              <a:buAutoNum type="arabicPeriod" startAt="4"/>
              <a:defRPr sz="4800" b="1" spc="-142">
                <a:solidFill>
                  <a:srgbClr val="645752"/>
                </a:solidFill>
              </a:defRPr>
            </a:pPr>
            <a:r>
              <a:t>Think and act in an assertive way without losing authenticity</a:t>
            </a:r>
          </a:p>
          <a:p>
            <a:pPr marL="0" indent="0">
              <a:buSzPct val="100000"/>
              <a:buAutoNum type="arabicPeriod" startAt="4"/>
              <a:defRPr sz="4800" b="1" spc="-142">
                <a:solidFill>
                  <a:srgbClr val="645752"/>
                </a:solidFill>
              </a:defRPr>
            </a:pPr>
            <a:r>
              <a:t>Dealing with other’s aggressive behaviour</a:t>
            </a:r>
          </a:p>
        </p:txBody>
      </p:sp>
      <p:sp>
        <p:nvSpPr>
          <p:cNvPr id="177" name="The workshop itself Learning Objectives"/>
          <p:cNvSpPr txBox="1">
            <a:spLocks noGrp="1"/>
          </p:cNvSpPr>
          <p:nvPr>
            <p:ph type="body" sz="quarter" idx="15"/>
          </p:nvPr>
        </p:nvSpPr>
        <p:spPr>
          <a:xfrm>
            <a:off x="4286945" y="837922"/>
            <a:ext cx="15810110" cy="1265000"/>
          </a:xfrm>
          <a:prstGeom prst="rect">
            <a:avLst/>
          </a:prstGeom>
        </p:spPr>
        <p:txBody>
          <a:bodyPr anchor="ctr">
            <a:spAutoFit/>
          </a:bodyPr>
          <a:lstStyle/>
          <a:p>
            <a:pPr marL="0" indent="0" algn="ctr">
              <a:buSzTx/>
              <a:buNone/>
              <a:defRPr sz="3400" b="1" spc="-102">
                <a:solidFill>
                  <a:srgbClr val="E53956"/>
                </a:solidFill>
              </a:defRPr>
            </a:pPr>
            <a:r>
              <a:t>The workshop itself</a:t>
            </a:r>
            <a:br/>
            <a:r>
              <a:rPr sz="4800" spc="-142"/>
              <a:t>Learning Objectives</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1">
    <p:bg>
      <p:bgPr>
        <a:solidFill>
          <a:srgbClr val="F0EDEE"/>
        </a:solidFill>
        <a:effectLst/>
      </p:bgPr>
    </p:bg>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stretch>
            <a:fillRect/>
          </a:stretch>
        </p:blipFill>
        <p:spPr>
          <a:xfrm>
            <a:off x="15468632" y="979748"/>
            <a:ext cx="11756503" cy="11756504"/>
          </a:xfrm>
          <a:prstGeom prst="rect">
            <a:avLst/>
          </a:prstGeom>
          <a:ln w="12700">
            <a:miter lim="400000"/>
          </a:ln>
        </p:spPr>
      </p:pic>
      <p:sp>
        <p:nvSpPr>
          <p:cNvPr id="208" name="“It sounds like there may be an opportunity to help each other - how about we have a coffee in a couple of weeks?”"/>
          <p:cNvSpPr txBox="1">
            <a:spLocks noGrp="1"/>
          </p:cNvSpPr>
          <p:nvPr>
            <p:ph type="body" sz="quarter" idx="13"/>
          </p:nvPr>
        </p:nvSpPr>
        <p:spPr>
          <a:xfrm>
            <a:off x="3042297" y="4636002"/>
            <a:ext cx="10339633" cy="4443996"/>
          </a:xfrm>
          <a:prstGeom prst="rect">
            <a:avLst/>
          </a:prstGeom>
        </p:spPr>
        <p:txBody>
          <a:bodyPr anchor="ctr">
            <a:spAutoFit/>
          </a:bodyPr>
          <a:lstStyle>
            <a:lvl1pPr marL="0" indent="0">
              <a:buSzTx/>
              <a:buNone/>
              <a:defRPr sz="6200" b="1" spc="-186">
                <a:solidFill>
                  <a:srgbClr val="645752"/>
                </a:solidFill>
              </a:defRPr>
            </a:lvl1pPr>
          </a:lstStyle>
          <a:p>
            <a:r>
              <a:t>“It sounds like there may be an opportunity to help each other - how about we have a coffee in a couple of weeks?”</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2">
    <p:bg>
      <p:bgPr>
        <a:solidFill>
          <a:srgbClr val="F0EDEE"/>
        </a:solidFill>
        <a:effectLst/>
      </p:bgPr>
    </p:bg>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stretch>
            <a:fillRect/>
          </a:stretch>
        </p:blipFill>
        <p:spPr>
          <a:xfrm>
            <a:off x="-2819368" y="979748"/>
            <a:ext cx="11756503" cy="11756504"/>
          </a:xfrm>
          <a:prstGeom prst="rect">
            <a:avLst/>
          </a:prstGeom>
          <a:ln w="12700">
            <a:miter lim="400000"/>
          </a:ln>
        </p:spPr>
      </p:pic>
      <p:sp>
        <p:nvSpPr>
          <p:cNvPr id="217" name="“It sounds like there may be an opportunity to help each other - how about we have a coffee in a couple of weeks?”"/>
          <p:cNvSpPr txBox="1">
            <a:spLocks noGrp="1"/>
          </p:cNvSpPr>
          <p:nvPr>
            <p:ph type="body" sz="quarter" idx="13"/>
          </p:nvPr>
        </p:nvSpPr>
        <p:spPr>
          <a:xfrm>
            <a:off x="11020675" y="4636002"/>
            <a:ext cx="10345983" cy="4443996"/>
          </a:xfrm>
          <a:prstGeom prst="rect">
            <a:avLst/>
          </a:prstGeom>
        </p:spPr>
        <p:txBody>
          <a:bodyPr anchor="ctr">
            <a:spAutoFit/>
          </a:bodyPr>
          <a:lstStyle>
            <a:lvl1pPr marL="0" indent="0">
              <a:buSzTx/>
              <a:buNone/>
              <a:defRPr sz="6200" b="1" spc="-186">
                <a:solidFill>
                  <a:srgbClr val="645752"/>
                </a:solidFill>
              </a:defRPr>
            </a:lvl1pPr>
          </a:lstStyle>
          <a:p>
            <a:r>
              <a:t>“It sounds like there may be an opportunity to help each other - how about we have a coffee in a couple of weeks?”</a:t>
            </a: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3">
    <p:bg>
      <p:bgPr>
        <a:solidFill>
          <a:srgbClr val="F0EDEE"/>
        </a:solidFill>
        <a:effectLst/>
      </p:bgPr>
    </p:bg>
    <p:spTree>
      <p:nvGrpSpPr>
        <p:cNvPr id="1" name=""/>
        <p:cNvGrpSpPr/>
        <p:nvPr/>
      </p:nvGrpSpPr>
      <p:grpSpPr>
        <a:xfrm>
          <a:off x="0" y="0"/>
          <a:ext cx="0" cy="0"/>
          <a:chOff x="0" y="0"/>
          <a:chExt cx="0" cy="0"/>
        </a:xfrm>
      </p:grpSpPr>
      <p:sp>
        <p:nvSpPr>
          <p:cNvPr id="225" name="“I’ve really enjoyed talking to you, if I come across any xxx (insert useful profession) would you like me to try and introduce you?”"/>
          <p:cNvSpPr txBox="1">
            <a:spLocks noGrp="1"/>
          </p:cNvSpPr>
          <p:nvPr>
            <p:ph type="body" sz="half" idx="13"/>
          </p:nvPr>
        </p:nvSpPr>
        <p:spPr>
          <a:xfrm>
            <a:off x="3651946" y="3587537"/>
            <a:ext cx="16439950" cy="6540927"/>
          </a:xfrm>
          <a:prstGeom prst="rect">
            <a:avLst/>
          </a:prstGeom>
        </p:spPr>
        <p:txBody>
          <a:bodyPr anchor="ctr">
            <a:spAutoFit/>
          </a:bodyPr>
          <a:lstStyle>
            <a:lvl1pPr marL="0" indent="0" algn="ctr">
              <a:buSzTx/>
              <a:buNone/>
              <a:defRPr sz="9000" b="1" spc="-270">
                <a:solidFill>
                  <a:srgbClr val="645752"/>
                </a:solidFill>
              </a:defRPr>
            </a:lvl1pPr>
          </a:lstStyle>
          <a:p>
            <a:r>
              <a:t>“I’ve really enjoyed talking to you, if I come across any xxx (insert useful profession) would you like me to try and introduce you?”</a:t>
            </a:r>
          </a:p>
        </p:txBody>
      </p:sp>
      <p:sp>
        <p:nvSpPr>
          <p:cNvPr id="226" name="Getting out of the conversation"/>
          <p:cNvSpPr txBox="1">
            <a:spLocks noGrp="1"/>
          </p:cNvSpPr>
          <p:nvPr>
            <p:ph type="body" sz="quarter" idx="14"/>
          </p:nvPr>
        </p:nvSpPr>
        <p:spPr>
          <a:xfrm>
            <a:off x="4286945" y="912128"/>
            <a:ext cx="15810110" cy="795118"/>
          </a:xfrm>
          <a:prstGeom prst="rect">
            <a:avLst/>
          </a:prstGeom>
        </p:spPr>
        <p:txBody>
          <a:bodyPr anchor="ctr">
            <a:spAutoFit/>
          </a:bodyPr>
          <a:lstStyle>
            <a:lvl1pPr marL="0" indent="0" algn="ctr">
              <a:buSzTx/>
              <a:buNone/>
              <a:defRPr sz="4800" b="1" spc="-142">
                <a:solidFill>
                  <a:srgbClr val="E53956"/>
                </a:solidFill>
              </a:defRPr>
            </a:lvl1pPr>
          </a:lstStyle>
          <a:p>
            <a:r>
              <a:t>Getting out of the conversation</a:t>
            </a:r>
          </a:p>
        </p:txBody>
      </p:sp>
      <p:sp>
        <p:nvSpPr>
          <p:cNvPr id="2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mage and text">
    <p:bg>
      <p:bgPr>
        <a:solidFill>
          <a:srgbClr val="F0EDEE"/>
        </a:solidFill>
        <a:effectLst/>
      </p:bgPr>
    </p:bg>
    <p:spTree>
      <p:nvGrpSpPr>
        <p:cNvPr id="1" name=""/>
        <p:cNvGrpSpPr/>
        <p:nvPr/>
      </p:nvGrpSpPr>
      <p:grpSpPr>
        <a:xfrm>
          <a:off x="0" y="0"/>
          <a:ext cx="0" cy="0"/>
          <a:chOff x="0" y="0"/>
          <a:chExt cx="0" cy="0"/>
        </a:xfrm>
      </p:grpSpPr>
      <p:sp>
        <p:nvSpPr>
          <p:cNvPr id="234" name="Image"/>
          <p:cNvSpPr>
            <a:spLocks noGrp="1"/>
          </p:cNvSpPr>
          <p:nvPr>
            <p:ph type="pic" idx="13"/>
          </p:nvPr>
        </p:nvSpPr>
        <p:spPr>
          <a:xfrm>
            <a:off x="-1165533" y="-5403104"/>
            <a:ext cx="26210724" cy="19666839"/>
          </a:xfrm>
          <a:prstGeom prst="rect">
            <a:avLst/>
          </a:prstGeom>
        </p:spPr>
        <p:txBody>
          <a:bodyPr lIns="91439" tIns="45719" rIns="91439" bIns="45719">
            <a:noAutofit/>
          </a:bodyPr>
          <a:lstStyle/>
          <a:p>
            <a:endParaRPr/>
          </a:p>
        </p:txBody>
      </p:sp>
      <p:pic>
        <p:nvPicPr>
          <p:cNvPr id="235"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236" name="Generating referrals is all about timing. When’s best?"/>
          <p:cNvSpPr txBox="1">
            <a:spLocks noGrp="1"/>
          </p:cNvSpPr>
          <p:nvPr>
            <p:ph type="body" sz="quarter" idx="14"/>
          </p:nvPr>
        </p:nvSpPr>
        <p:spPr>
          <a:xfrm>
            <a:off x="1765748" y="1565332"/>
            <a:ext cx="6814633" cy="3584462"/>
          </a:xfrm>
          <a:prstGeom prst="rect">
            <a:avLst/>
          </a:prstGeom>
        </p:spPr>
        <p:txBody>
          <a:bodyPr anchor="ctr">
            <a:spAutoFit/>
          </a:bodyPr>
          <a:lstStyle>
            <a:lvl1pPr marL="0" indent="0">
              <a:buSzTx/>
              <a:buNone/>
              <a:defRPr sz="6200" b="1" spc="-186">
                <a:solidFill>
                  <a:srgbClr val="F0EDEE"/>
                </a:solidFill>
              </a:defRPr>
            </a:lvl1pPr>
          </a:lstStyle>
          <a:p>
            <a:r>
              <a:t>Generating referrals is all about timing. When’s best?</a:t>
            </a: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GREY">
    <p:bg>
      <p:bgPr>
        <a:solidFill>
          <a:srgbClr val="F0EDEE"/>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 and text copy">
    <p:bg>
      <p:bgPr>
        <a:solidFill>
          <a:srgbClr val="F0EDEE"/>
        </a:solidFill>
        <a:effectLst/>
      </p:bgPr>
    </p:bg>
    <p:spTree>
      <p:nvGrpSpPr>
        <p:cNvPr id="1" name=""/>
        <p:cNvGrpSpPr/>
        <p:nvPr/>
      </p:nvGrpSpPr>
      <p:grpSpPr>
        <a:xfrm>
          <a:off x="0" y="0"/>
          <a:ext cx="0" cy="0"/>
          <a:chOff x="0" y="0"/>
          <a:chExt cx="0" cy="0"/>
        </a:xfrm>
      </p:grpSpPr>
      <p:sp>
        <p:nvSpPr>
          <p:cNvPr id="244" name="Image"/>
          <p:cNvSpPr>
            <a:spLocks noGrp="1"/>
          </p:cNvSpPr>
          <p:nvPr>
            <p:ph type="pic" idx="13"/>
          </p:nvPr>
        </p:nvSpPr>
        <p:spPr>
          <a:xfrm>
            <a:off x="-421450" y="-2343280"/>
            <a:ext cx="25226903" cy="19021089"/>
          </a:xfrm>
          <a:prstGeom prst="rect">
            <a:avLst/>
          </a:prstGeom>
        </p:spPr>
        <p:txBody>
          <a:bodyPr lIns="91439" tIns="45719" rIns="91439" bIns="45719">
            <a:noAutofit/>
          </a:bodyPr>
          <a:lstStyle/>
          <a:p>
            <a:endParaRPr/>
          </a:p>
        </p:txBody>
      </p:sp>
      <p:pic>
        <p:nvPicPr>
          <p:cNvPr id="245"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246" name="Generating referrals is all about timing. When’s best?"/>
          <p:cNvSpPr txBox="1">
            <a:spLocks noGrp="1"/>
          </p:cNvSpPr>
          <p:nvPr>
            <p:ph type="body" sz="quarter" idx="14"/>
          </p:nvPr>
        </p:nvSpPr>
        <p:spPr>
          <a:xfrm>
            <a:off x="1765748" y="1565332"/>
            <a:ext cx="6814633" cy="3584461"/>
          </a:xfrm>
          <a:prstGeom prst="rect">
            <a:avLst/>
          </a:prstGeom>
        </p:spPr>
        <p:txBody>
          <a:bodyPr anchor="ctr">
            <a:spAutoFit/>
          </a:bodyPr>
          <a:lstStyle/>
          <a:p>
            <a:pPr marL="0" indent="0">
              <a:buSzTx/>
              <a:buNone/>
              <a:defRPr sz="6200" b="1" spc="-186">
                <a:solidFill>
                  <a:srgbClr val="F0EDEE"/>
                </a:solidFill>
              </a:defRPr>
            </a:pPr>
            <a:r>
              <a:t>What are you going to do differently?</a:t>
            </a:r>
            <a:br/>
            <a:r>
              <a:t>Name 3 things</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Image and text copy 1">
    <p:bg>
      <p:bgPr>
        <a:solidFill>
          <a:srgbClr val="F0EDEE"/>
        </a:solidFill>
        <a:effectLst/>
      </p:bgPr>
    </p:bg>
    <p:spTree>
      <p:nvGrpSpPr>
        <p:cNvPr id="1" name=""/>
        <p:cNvGrpSpPr/>
        <p:nvPr/>
      </p:nvGrpSpPr>
      <p:grpSpPr>
        <a:xfrm>
          <a:off x="0" y="0"/>
          <a:ext cx="0" cy="0"/>
          <a:chOff x="0" y="0"/>
          <a:chExt cx="0" cy="0"/>
        </a:xfrm>
      </p:grpSpPr>
      <p:sp>
        <p:nvSpPr>
          <p:cNvPr id="254" name="Image"/>
          <p:cNvSpPr>
            <a:spLocks noGrp="1"/>
          </p:cNvSpPr>
          <p:nvPr>
            <p:ph type="pic" idx="13"/>
          </p:nvPr>
        </p:nvSpPr>
        <p:spPr>
          <a:xfrm>
            <a:off x="-468321" y="-2969407"/>
            <a:ext cx="25320642" cy="18998978"/>
          </a:xfrm>
          <a:prstGeom prst="rect">
            <a:avLst/>
          </a:prstGeom>
        </p:spPr>
        <p:txBody>
          <a:bodyPr lIns="91439" tIns="45719" rIns="91439" bIns="45719">
            <a:noAutofit/>
          </a:bodyPr>
          <a:lstStyle/>
          <a:p>
            <a:endParaRPr/>
          </a:p>
        </p:txBody>
      </p:sp>
      <p:sp>
        <p:nvSpPr>
          <p:cNvPr id="255" name="Following up"/>
          <p:cNvSpPr txBox="1">
            <a:spLocks noGrp="1"/>
          </p:cNvSpPr>
          <p:nvPr>
            <p:ph type="body" sz="quarter" idx="14"/>
          </p:nvPr>
        </p:nvSpPr>
        <p:spPr>
          <a:xfrm>
            <a:off x="4305550" y="711508"/>
            <a:ext cx="15772900" cy="1005859"/>
          </a:xfrm>
          <a:prstGeom prst="rect">
            <a:avLst/>
          </a:prstGeom>
        </p:spPr>
        <p:txBody>
          <a:bodyPr anchor="ctr">
            <a:spAutoFit/>
          </a:bodyPr>
          <a:lstStyle>
            <a:lvl1pPr marL="0" indent="0" algn="ctr">
              <a:buSzTx/>
              <a:buNone/>
              <a:defRPr sz="6200" b="1" spc="-186">
                <a:solidFill>
                  <a:srgbClr val="FF6B35"/>
                </a:solidFill>
              </a:defRPr>
            </a:lvl1pPr>
          </a:lstStyle>
          <a:p>
            <a:r>
              <a:t>Following up</a:t>
            </a:r>
          </a:p>
        </p:txBody>
      </p:sp>
      <p:pic>
        <p:nvPicPr>
          <p:cNvPr id="256"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Quote and image">
    <p:bg>
      <p:bgPr>
        <a:solidFill>
          <a:srgbClr val="F0EDEE"/>
        </a:solidFill>
        <a:effectLst/>
      </p:bgPr>
    </p:bg>
    <p:spTree>
      <p:nvGrpSpPr>
        <p:cNvPr id="1" name=""/>
        <p:cNvGrpSpPr/>
        <p:nvPr/>
      </p:nvGrpSpPr>
      <p:grpSpPr>
        <a:xfrm>
          <a:off x="0" y="0"/>
          <a:ext cx="0" cy="0"/>
          <a:chOff x="0" y="0"/>
          <a:chExt cx="0" cy="0"/>
        </a:xfrm>
      </p:grpSpPr>
      <p:sp>
        <p:nvSpPr>
          <p:cNvPr id="264" name="Circle"/>
          <p:cNvSpPr/>
          <p:nvPr/>
        </p:nvSpPr>
        <p:spPr>
          <a:xfrm>
            <a:off x="2371526" y="-21111965"/>
            <a:ext cx="36608148" cy="36608148"/>
          </a:xfrm>
          <a:prstGeom prst="ellipse">
            <a:avLst/>
          </a:prstGeom>
          <a:solidFill>
            <a:srgbClr val="E53956"/>
          </a:solidFill>
          <a:ln w="25400">
            <a:solidFill>
              <a:schemeClr val="accent1"/>
            </a:solidFill>
          </a:ln>
        </p:spPr>
        <p:txBody>
          <a:bodyPr lIns="38099" tIns="38099" rIns="38099" bIns="38099" anchor="ctr"/>
          <a:lstStyle/>
          <a:p>
            <a:endParaRPr/>
          </a:p>
        </p:txBody>
      </p:sp>
      <p:pic>
        <p:nvPicPr>
          <p:cNvPr id="265" name="Image" descr="Image"/>
          <p:cNvPicPr>
            <a:picLocks noChangeAspect="1"/>
          </p:cNvPicPr>
          <p:nvPr/>
        </p:nvPicPr>
        <p:blipFill>
          <a:blip r:embed="rId2"/>
          <a:stretch>
            <a:fillRect/>
          </a:stretch>
        </p:blipFill>
        <p:spPr>
          <a:xfrm>
            <a:off x="3014546" y="12561042"/>
            <a:ext cx="1358876" cy="273947"/>
          </a:xfrm>
          <a:prstGeom prst="rect">
            <a:avLst/>
          </a:prstGeom>
          <a:ln w="12700">
            <a:miter lim="400000"/>
          </a:ln>
        </p:spPr>
      </p:pic>
      <p:sp>
        <p:nvSpPr>
          <p:cNvPr id="266" name="Image"/>
          <p:cNvSpPr>
            <a:spLocks noGrp="1"/>
          </p:cNvSpPr>
          <p:nvPr>
            <p:ph type="pic" sz="quarter" idx="13"/>
          </p:nvPr>
        </p:nvSpPr>
        <p:spPr>
          <a:xfrm>
            <a:off x="2965648" y="1719535"/>
            <a:ext cx="5910097" cy="9484113"/>
          </a:xfrm>
          <a:prstGeom prst="rect">
            <a:avLst/>
          </a:prstGeom>
        </p:spPr>
        <p:txBody>
          <a:bodyPr lIns="91439" tIns="45719" rIns="91439" bIns="45719">
            <a:noAutofit/>
          </a:bodyPr>
          <a:lstStyle/>
          <a:p>
            <a:endParaRPr/>
          </a:p>
        </p:txBody>
      </p:sp>
      <p:sp>
        <p:nvSpPr>
          <p:cNvPr id="267" name="“This endless watermill of days, these rounds of seasons, so clear to me then that it felt as if the World itself — the river, the ham, the woods and skies — were gently curved and motherly, and that we were all healthily round with the recurrence of tim"/>
          <p:cNvSpPr txBox="1">
            <a:spLocks noGrp="1"/>
          </p:cNvSpPr>
          <p:nvPr>
            <p:ph type="body" sz="quarter" idx="14"/>
          </p:nvPr>
        </p:nvSpPr>
        <p:spPr>
          <a:xfrm>
            <a:off x="11377862" y="3307387"/>
            <a:ext cx="10050547" cy="6386851"/>
          </a:xfrm>
          <a:prstGeom prst="rect">
            <a:avLst/>
          </a:prstGeom>
        </p:spPr>
        <p:txBody>
          <a:bodyPr anchor="ctr">
            <a:spAutoFit/>
          </a:bodyPr>
          <a:lstStyle/>
          <a:p>
            <a:pPr marL="0" indent="0">
              <a:buSzTx/>
              <a:buNone/>
              <a:defRPr sz="4800" b="1" spc="-142">
                <a:solidFill>
                  <a:srgbClr val="F0EDEE"/>
                </a:solidFill>
              </a:defRPr>
            </a:pPr>
            <a:r>
              <a:t>“This endless watermill of days, these rounds of seasons, so clear to me then that it felt as if the World itself — the river, the ham, the woods and skies — were gently curved and motherly, and that we were all healthily round with the recurrence of time.”</a:t>
            </a:r>
          </a:p>
          <a:p>
            <a:pPr marL="0" indent="0">
              <a:buSzTx/>
              <a:buNone/>
              <a:defRPr sz="2800" b="1" spc="-82">
                <a:solidFill>
                  <a:srgbClr val="F0EDEE"/>
                </a:solidFill>
              </a:defRPr>
            </a:pPr>
            <a:r>
              <a:t>From </a:t>
            </a:r>
            <a:r>
              <a:rPr i="1"/>
              <a:t>The Western Wind</a:t>
            </a:r>
            <a:r>
              <a:t> by Samantha Harvey</a:t>
            </a:r>
          </a:p>
        </p:txBody>
      </p:sp>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E4DCC-F2BF-AE4F-9256-70D955485526}" type="datetimeFigureOut">
              <a:rPr lang="en-US" smtClean="0"/>
              <a:t>9/18/23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2037474" y="11483039"/>
            <a:ext cx="296553" cy="323163"/>
          </a:xfrm>
        </p:spPr>
        <p:txBody>
          <a:bodyPr/>
          <a:lstStyle/>
          <a:p>
            <a:fld id="{232F59DD-CD5D-0345-ADA2-CE9039CDF7F6}" type="slidenum">
              <a:rPr lang="en-US" smtClean="0"/>
              <a:t>‹#›</a:t>
            </a:fld>
            <a:endParaRPr lang="en-US"/>
          </a:p>
        </p:txBody>
      </p:sp>
    </p:spTree>
    <p:extLst>
      <p:ext uri="{BB962C8B-B14F-4D97-AF65-F5344CB8AC3E}">
        <p14:creationId xmlns:p14="http://schemas.microsoft.com/office/powerpoint/2010/main" val="391219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GREY FULL LOGO">
    <p:bg>
      <p:bgPr>
        <a:solidFill>
          <a:srgbClr val="F0EDEE"/>
        </a:solidFill>
        <a:effectLst/>
      </p:bgPr>
    </p:bg>
    <p:spTree>
      <p:nvGrpSpPr>
        <p:cNvPr id="1" name=""/>
        <p:cNvGrpSpPr/>
        <p:nvPr/>
      </p:nvGrpSpPr>
      <p:grpSpPr>
        <a:xfrm>
          <a:off x="0" y="0"/>
          <a:ext cx="0" cy="0"/>
          <a:chOff x="0" y="0"/>
          <a:chExt cx="0" cy="0"/>
        </a:xfrm>
      </p:grpSpPr>
      <p:pic>
        <p:nvPicPr>
          <p:cNvPr id="26" name="Image" descr="Image"/>
          <p:cNvPicPr>
            <a:picLocks noChangeAspect="1"/>
          </p:cNvPicPr>
          <p:nvPr/>
        </p:nvPicPr>
        <p:blipFill>
          <a:blip r:embed="rId2"/>
          <a:stretch>
            <a:fillRect/>
          </a:stretch>
        </p:blipFill>
        <p:spPr>
          <a:xfrm>
            <a:off x="11339789" y="12560512"/>
            <a:ext cx="1704422" cy="525037"/>
          </a:xfrm>
          <a:prstGeom prst="rect">
            <a:avLst/>
          </a:prstGeom>
          <a:ln w="12700">
            <a:miter lim="400000"/>
          </a:ln>
        </p:spPr>
      </p:pic>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DARK BLUE">
    <p:bg>
      <p:bgPr>
        <a:solidFill>
          <a:srgbClr val="114B5F"/>
        </a:solidFill>
        <a:effectLst/>
      </p:bgPr>
    </p:bg>
    <p:spTree>
      <p:nvGrpSpPr>
        <p:cNvPr id="1" name=""/>
        <p:cNvGrpSpPr/>
        <p:nvPr/>
      </p:nvGrpSpPr>
      <p:grpSpPr>
        <a:xfrm>
          <a:off x="0" y="0"/>
          <a:ext cx="0" cy="0"/>
          <a:chOff x="0" y="0"/>
          <a:chExt cx="0" cy="0"/>
        </a:xfrm>
      </p:grpSpPr>
      <p:pic>
        <p:nvPicPr>
          <p:cNvPr id="50"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RED">
    <p:bg>
      <p:bgPr>
        <a:solidFill>
          <a:srgbClr val="E53956"/>
        </a:solidFill>
        <a:effectLst/>
      </p:bgPr>
    </p:bg>
    <p:spTree>
      <p:nvGrpSpPr>
        <p:cNvPr id="1" name=""/>
        <p:cNvGrpSpPr/>
        <p:nvPr/>
      </p:nvGrpSpPr>
      <p:grpSpPr>
        <a:xfrm>
          <a:off x="0" y="0"/>
          <a:ext cx="0" cy="0"/>
          <a:chOff x="0" y="0"/>
          <a:chExt cx="0" cy="0"/>
        </a:xfrm>
      </p:grpSpPr>
      <p:pic>
        <p:nvPicPr>
          <p:cNvPr id="58"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YELLOW">
    <p:bg>
      <p:bgPr>
        <a:solidFill>
          <a:srgbClr val="FFE74C"/>
        </a:solidFill>
        <a:effectLst/>
      </p:bgPr>
    </p:bg>
    <p:spTree>
      <p:nvGrpSpPr>
        <p:cNvPr id="1" name=""/>
        <p:cNvGrpSpPr/>
        <p:nvPr/>
      </p:nvGrpSpPr>
      <p:grpSpPr>
        <a:xfrm>
          <a:off x="0" y="0"/>
          <a:ext cx="0" cy="0"/>
          <a:chOff x="0" y="0"/>
          <a:chExt cx="0" cy="0"/>
        </a:xfrm>
      </p:grpSpPr>
      <p:pic>
        <p:nvPicPr>
          <p:cNvPr id="66" name="Image" descr="Image"/>
          <p:cNvPicPr>
            <a:picLocks noChangeAspect="1"/>
          </p:cNvPicPr>
          <p:nvPr/>
        </p:nvPicPr>
        <p:blipFill>
          <a:blip r:embed="rId2"/>
          <a:stretch>
            <a:fillRect/>
          </a:stretch>
        </p:blipFill>
        <p:spPr>
          <a:xfrm>
            <a:off x="11498916" y="12558291"/>
            <a:ext cx="1386169" cy="279449"/>
          </a:xfrm>
          <a:prstGeom prst="rect">
            <a:avLst/>
          </a:prstGeom>
          <a:ln w="12700">
            <a:miter lim="400000"/>
          </a:ln>
        </p:spPr>
      </p:pic>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ORANGE">
    <p:bg>
      <p:bgPr>
        <a:solidFill>
          <a:srgbClr val="FF6B35"/>
        </a:solidFill>
        <a:effectLst/>
      </p:bgPr>
    </p:bg>
    <p:spTree>
      <p:nvGrpSpPr>
        <p:cNvPr id="1" name=""/>
        <p:cNvGrpSpPr/>
        <p:nvPr/>
      </p:nvGrpSpPr>
      <p:grpSpPr>
        <a:xfrm>
          <a:off x="0" y="0"/>
          <a:ext cx="0" cy="0"/>
          <a:chOff x="0" y="0"/>
          <a:chExt cx="0" cy="0"/>
        </a:xfrm>
      </p:grpSpPr>
      <p:pic>
        <p:nvPicPr>
          <p:cNvPr id="74" name="Image" descr="Image"/>
          <p:cNvPicPr>
            <a:picLocks noChangeAspect="1"/>
          </p:cNvPicPr>
          <p:nvPr/>
        </p:nvPicPr>
        <p:blipFill>
          <a:blip r:embed="rId2"/>
          <a:stretch>
            <a:fillRect/>
          </a:stretch>
        </p:blipFill>
        <p:spPr>
          <a:xfrm>
            <a:off x="11498922" y="12558291"/>
            <a:ext cx="1386154" cy="279449"/>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tick">
    <p:bg>
      <p:bgPr>
        <a:solidFill>
          <a:srgbClr val="114B5F"/>
        </a:solidFill>
        <a:effectLst/>
      </p:bgPr>
    </p:bg>
    <p:spTree>
      <p:nvGrpSpPr>
        <p:cNvPr id="1" name=""/>
        <p:cNvGrpSpPr/>
        <p:nvPr/>
      </p:nvGrpSpPr>
      <p:grpSpPr>
        <a:xfrm>
          <a:off x="0" y="0"/>
          <a:ext cx="0" cy="0"/>
          <a:chOff x="0" y="0"/>
          <a:chExt cx="0" cy="0"/>
        </a:xfrm>
      </p:grpSpPr>
      <p:sp>
        <p:nvSpPr>
          <p:cNvPr id="82" name="Circle"/>
          <p:cNvSpPr/>
          <p:nvPr/>
        </p:nvSpPr>
        <p:spPr>
          <a:xfrm>
            <a:off x="-3239164" y="-3153867"/>
            <a:ext cx="20094613" cy="20094613"/>
          </a:xfrm>
          <a:prstGeom prst="ellipse">
            <a:avLst/>
          </a:prstGeom>
          <a:solidFill>
            <a:srgbClr val="E53956"/>
          </a:solidFill>
          <a:ln w="12700">
            <a:miter lim="400000"/>
          </a:ln>
        </p:spPr>
        <p:txBody>
          <a:bodyPr lIns="38099" tIns="38099" rIns="38099" bIns="38099" anchor="ctr"/>
          <a:lstStyle/>
          <a:p>
            <a:endParaRPr/>
          </a:p>
        </p:txBody>
      </p:sp>
      <p:pic>
        <p:nvPicPr>
          <p:cNvPr id="83" name="Image" descr="Image"/>
          <p:cNvPicPr>
            <a:picLocks noChangeAspect="1"/>
          </p:cNvPicPr>
          <p:nvPr/>
        </p:nvPicPr>
        <p:blipFill>
          <a:blip r:embed="rId2"/>
          <a:stretch>
            <a:fillRect/>
          </a:stretch>
        </p:blipFill>
        <p:spPr>
          <a:xfrm>
            <a:off x="200482" y="-2095724"/>
            <a:ext cx="23007856" cy="12562506"/>
          </a:xfrm>
          <a:prstGeom prst="rect">
            <a:avLst/>
          </a:prstGeom>
          <a:ln w="12700">
            <a:miter lim="400000"/>
          </a:ln>
        </p:spPr>
      </p:pic>
      <p:sp>
        <p:nvSpPr>
          <p:cNvPr id="84" name="Make your communication stick"/>
          <p:cNvSpPr txBox="1">
            <a:spLocks noGrp="1"/>
          </p:cNvSpPr>
          <p:nvPr>
            <p:ph type="body" sz="half" idx="13"/>
          </p:nvPr>
        </p:nvSpPr>
        <p:spPr>
          <a:xfrm>
            <a:off x="4286946" y="1557490"/>
            <a:ext cx="15810109" cy="5691676"/>
          </a:xfrm>
          <a:prstGeom prst="rect">
            <a:avLst/>
          </a:prstGeom>
        </p:spPr>
        <p:txBody>
          <a:bodyPr anchor="ctr">
            <a:spAutoFit/>
          </a:bodyPr>
          <a:lstStyle>
            <a:lvl1pPr marL="0" indent="0" algn="ctr">
              <a:lnSpc>
                <a:spcPct val="80000"/>
              </a:lnSpc>
              <a:buSzTx/>
              <a:buNone/>
              <a:defRPr sz="14000" b="1" spc="-419">
                <a:solidFill>
                  <a:srgbClr val="F0EDEE"/>
                </a:solidFill>
              </a:defRPr>
            </a:lvl1pPr>
          </a:lstStyle>
          <a:p>
            <a:r>
              <a:t>Make your communication stick</a:t>
            </a:r>
          </a:p>
        </p:txBody>
      </p:sp>
      <p:sp>
        <p:nvSpPr>
          <p:cNvPr id="85" name="Delivered by Melissa Kidd"/>
          <p:cNvSpPr txBox="1">
            <a:spLocks noGrp="1"/>
          </p:cNvSpPr>
          <p:nvPr>
            <p:ph type="body" sz="quarter" idx="14"/>
          </p:nvPr>
        </p:nvSpPr>
        <p:spPr>
          <a:xfrm>
            <a:off x="3797550" y="9723775"/>
            <a:ext cx="7437317" cy="1459825"/>
          </a:xfrm>
          <a:prstGeom prst="rect">
            <a:avLst/>
          </a:prstGeom>
        </p:spPr>
        <p:txBody>
          <a:bodyPr anchor="ctr">
            <a:spAutoFit/>
          </a:bodyPr>
          <a:lstStyle/>
          <a:p>
            <a:pPr marL="0" indent="0" algn="ctr">
              <a:buSzTx/>
              <a:buNone/>
              <a:defRPr sz="4800" b="1" spc="-142">
                <a:solidFill>
                  <a:srgbClr val="F0EDEE"/>
                </a:solidFill>
              </a:defRPr>
            </a:pPr>
            <a:r>
              <a:t>Delivered by</a:t>
            </a:r>
            <a:br/>
            <a:r>
              <a:t>Melissa Kidd</a:t>
            </a:r>
          </a:p>
        </p:txBody>
      </p:sp>
      <p:sp>
        <p:nvSpPr>
          <p:cNvPr id="86" name="June 23, 2020 Acme Product Co."/>
          <p:cNvSpPr txBox="1">
            <a:spLocks noGrp="1"/>
          </p:cNvSpPr>
          <p:nvPr>
            <p:ph type="body" sz="quarter" idx="15"/>
          </p:nvPr>
        </p:nvSpPr>
        <p:spPr>
          <a:xfrm>
            <a:off x="13147924" y="9705915"/>
            <a:ext cx="7437318" cy="1459826"/>
          </a:xfrm>
          <a:prstGeom prst="rect">
            <a:avLst/>
          </a:prstGeom>
        </p:spPr>
        <p:txBody>
          <a:bodyPr anchor="ctr">
            <a:spAutoFit/>
          </a:bodyPr>
          <a:lstStyle/>
          <a:p>
            <a:pPr marL="0" indent="0" algn="ctr">
              <a:buSzTx/>
              <a:buNone/>
              <a:defRPr sz="4800" b="1" spc="-142">
                <a:solidFill>
                  <a:srgbClr val="F0EDEE"/>
                </a:solidFill>
              </a:defRPr>
            </a:pPr>
            <a:r>
              <a:t>June 23, 2020</a:t>
            </a:r>
            <a:br/>
            <a:r>
              <a:t>Acme Product Co.</a:t>
            </a:r>
          </a:p>
        </p:txBody>
      </p:sp>
      <p:pic>
        <p:nvPicPr>
          <p:cNvPr id="87" name="Image" descr="Image"/>
          <p:cNvPicPr>
            <a:picLocks noChangeAspect="1"/>
          </p:cNvPicPr>
          <p:nvPr/>
        </p:nvPicPr>
        <p:blipFill>
          <a:blip r:embed="rId3"/>
          <a:stretch>
            <a:fillRect/>
          </a:stretch>
        </p:blipFill>
        <p:spPr>
          <a:xfrm>
            <a:off x="10496332" y="11818488"/>
            <a:ext cx="3391336" cy="1044681"/>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000000"/>
        </a:solidFill>
        <a:effectLst/>
      </p:bgPr>
    </p:bg>
    <p:spTree>
      <p:nvGrpSpPr>
        <p:cNvPr id="1" name=""/>
        <p:cNvGrpSpPr/>
        <p:nvPr/>
      </p:nvGrpSpPr>
      <p:grpSpPr>
        <a:xfrm>
          <a:off x="0" y="0"/>
          <a:ext cx="0" cy="0"/>
          <a:chOff x="0" y="0"/>
          <a:chExt cx="0" cy="0"/>
        </a:xfrm>
      </p:grpSpPr>
      <p:sp>
        <p:nvSpPr>
          <p:cNvPr id="104" name="The Secrets of Successful Networking"/>
          <p:cNvSpPr txBox="1"/>
          <p:nvPr/>
        </p:nvSpPr>
        <p:spPr>
          <a:xfrm>
            <a:off x="4286946" y="2306787"/>
            <a:ext cx="15810109" cy="7316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lgn="ctr">
              <a:defRPr sz="16800" b="1" spc="-504">
                <a:solidFill>
                  <a:srgbClr val="7ACCC8"/>
                </a:solidFill>
              </a:defRPr>
            </a:pPr>
            <a:r>
              <a:t>The Secrets</a:t>
            </a:r>
            <a:br/>
            <a:r>
              <a:t>of Successful Networking</a:t>
            </a:r>
          </a:p>
        </p:txBody>
      </p:sp>
      <p:sp>
        <p:nvSpPr>
          <p:cNvPr id="105" name="Image"/>
          <p:cNvSpPr>
            <a:spLocks noGrp="1"/>
          </p:cNvSpPr>
          <p:nvPr>
            <p:ph type="pic" idx="13"/>
          </p:nvPr>
        </p:nvSpPr>
        <p:spPr>
          <a:xfrm>
            <a:off x="-112114" y="-2366963"/>
            <a:ext cx="24608229" cy="18449927"/>
          </a:xfrm>
          <a:prstGeom prst="rect">
            <a:avLst/>
          </a:prstGeom>
        </p:spPr>
        <p:txBody>
          <a:bodyPr lIns="91439" tIns="45719" rIns="91439" bIns="45719">
            <a:noAutofit/>
          </a:bodyPr>
          <a:lstStyle/>
          <a:p>
            <a:endParaRPr/>
          </a:p>
        </p:txBody>
      </p:sp>
      <p:pic>
        <p:nvPicPr>
          <p:cNvPr id="106" name="Image" descr="Image"/>
          <p:cNvPicPr>
            <a:picLocks noChangeAspect="1"/>
          </p:cNvPicPr>
          <p:nvPr/>
        </p:nvPicPr>
        <p:blipFill>
          <a:blip r:embed="rId2"/>
          <a:stretch>
            <a:fillRect/>
          </a:stretch>
        </p:blipFill>
        <p:spPr>
          <a:xfrm>
            <a:off x="10496332" y="11818488"/>
            <a:ext cx="3391336" cy="1044681"/>
          </a:xfrm>
          <a:prstGeom prst="rect">
            <a:avLst/>
          </a:prstGeom>
          <a:ln w="12700">
            <a:miter lim="400000"/>
          </a:ln>
        </p:spPr>
      </p:pic>
      <p:sp>
        <p:nvSpPr>
          <p:cNvPr id="107" name="The Secrets of Successful Networking"/>
          <p:cNvSpPr txBox="1">
            <a:spLocks noGrp="1"/>
          </p:cNvSpPr>
          <p:nvPr>
            <p:ph type="body" idx="14"/>
          </p:nvPr>
        </p:nvSpPr>
        <p:spPr>
          <a:xfrm>
            <a:off x="3001170" y="2263240"/>
            <a:ext cx="18381659" cy="7926366"/>
          </a:xfrm>
          <a:prstGeom prst="rect">
            <a:avLst/>
          </a:prstGeom>
        </p:spPr>
        <p:txBody>
          <a:bodyPr anchor="ctr">
            <a:noAutofit/>
          </a:bodyPr>
          <a:lstStyle/>
          <a:p>
            <a:pPr marL="0" indent="0" algn="ctr">
              <a:buSzTx/>
              <a:buNone/>
              <a:defRPr sz="17500" b="1" spc="-525">
                <a:solidFill>
                  <a:srgbClr val="FFE74C"/>
                </a:solidFill>
              </a:defRPr>
            </a:pPr>
            <a:r>
              <a:t>The Secrets</a:t>
            </a:r>
            <a:br/>
            <a:r>
              <a:t>of Successful Networking</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ACCC8"/>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25"/>
          <a:stretch>
            <a:fillRect/>
          </a:stretch>
        </p:blipFill>
        <p:spPr>
          <a:xfrm>
            <a:off x="11512561" y="12561042"/>
            <a:ext cx="1358877" cy="273947"/>
          </a:xfrm>
          <a:prstGeom prst="rect">
            <a:avLst/>
          </a:prstGeom>
          <a:ln w="12700">
            <a:miter lim="400000"/>
          </a:ln>
        </p:spPr>
      </p:pic>
      <p:sp>
        <p:nvSpPr>
          <p:cNvPr id="3" name="Title Text"/>
          <p:cNvSpPr txBox="1">
            <a:spLocks noGrp="1"/>
          </p:cNvSpPr>
          <p:nvPr>
            <p:ph type="title"/>
          </p:nvPr>
        </p:nvSpPr>
        <p:spPr>
          <a:xfrm>
            <a:off x="5788025" y="2743200"/>
            <a:ext cx="14630401" cy="213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ormAutofit/>
          </a:bodyPr>
          <a:lstStyle/>
          <a:p>
            <a:r>
              <a:t>Title Text</a:t>
            </a:r>
          </a:p>
        </p:txBody>
      </p:sp>
      <p:sp>
        <p:nvSpPr>
          <p:cNvPr id="4" name="Body Level One…"/>
          <p:cNvSpPr txBox="1">
            <a:spLocks noGrp="1"/>
          </p:cNvSpPr>
          <p:nvPr>
            <p:ph type="body" idx="1"/>
          </p:nvPr>
        </p:nvSpPr>
        <p:spPr>
          <a:xfrm>
            <a:off x="13255624" y="4876800"/>
            <a:ext cx="7162802" cy="88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029884" y="11507090"/>
            <a:ext cx="314859" cy="299111"/>
          </a:xfrm>
          <a:prstGeom prst="rect">
            <a:avLst/>
          </a:prstGeom>
          <a:ln w="12700">
            <a:miter lim="400000"/>
          </a:ln>
        </p:spPr>
        <p:txBody>
          <a:bodyPr wrap="none" lIns="38099" tIns="38099" rIns="38099" bIns="38099" anchor="b">
            <a:spAutoFit/>
          </a:bodyPr>
          <a:lstStyle>
            <a:lvl1pPr algn="ctr" defTabSz="584199">
              <a:lnSpc>
                <a:spcPct val="100000"/>
              </a:lnSpc>
              <a:spcBef>
                <a:spcPts val="0"/>
              </a:spcBef>
              <a:defRPr sz="16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6" r:id="rId14"/>
    <p:sldLayoutId id="2147483667"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Lst>
  <p:transition spd="med"/>
  <p:txStyles>
    <p:titleStyle>
      <a:lvl1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1pPr>
      <a:lvl2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2pPr>
      <a:lvl3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3pPr>
      <a:lvl4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4pPr>
      <a:lvl5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5pPr>
      <a:lvl6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6pPr>
      <a:lvl7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7pPr>
      <a:lvl8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8pPr>
      <a:lvl9pPr marL="0" marR="0" indent="0" algn="l" defTabSz="2438339" rtl="0" latinLnBrk="0">
        <a:lnSpc>
          <a:spcPct val="80000"/>
        </a:lnSpc>
        <a:spcBef>
          <a:spcPts val="0"/>
        </a:spcBef>
        <a:spcAft>
          <a:spcPts val="0"/>
        </a:spcAft>
        <a:buClrTx/>
        <a:buSzTx/>
        <a:buFontTx/>
        <a:buNone/>
        <a:tabLst/>
        <a:defRPr sz="8400" b="1" i="0" u="none" strike="noStrike" cap="none" spc="-166" baseline="0">
          <a:solidFill>
            <a:srgbClr val="000000"/>
          </a:solidFill>
          <a:uFillTx/>
          <a:latin typeface="+mj-lt"/>
          <a:ea typeface="+mj-ea"/>
          <a:cs typeface="+mj-cs"/>
          <a:sym typeface="Helvetica Neue"/>
        </a:defRPr>
      </a:lvl9pPr>
    </p:titleStyle>
    <p:bodyStyle>
      <a:lvl1pPr marL="5842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1pPr>
      <a:lvl2pPr marL="11938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2pPr>
      <a:lvl3pPr marL="18034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3pPr>
      <a:lvl4pPr marL="24130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4pPr>
      <a:lvl5pPr marL="30226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5pPr>
      <a:lvl6pPr marL="36322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6pPr>
      <a:lvl7pPr marL="42418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7pPr>
      <a:lvl8pPr marL="48514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8pPr>
      <a:lvl9pPr marL="54610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9pPr>
    </p:bodyStyle>
    <p:otherStyle>
      <a:lvl1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0" algn="ctr" defTabSz="58419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Melissa@motem.co.uk" TargetMode="External"/><Relationship Id="rId2" Type="http://schemas.openxmlformats.org/officeDocument/2006/relationships/hyperlink" Target="mailto:melissa@motem.co.uk" TargetMode="External"/><Relationship Id="rId1" Type="http://schemas.openxmlformats.org/officeDocument/2006/relationships/slideLayout" Target="../slideLayouts/slideLayout18.xml"/><Relationship Id="rId5" Type="http://schemas.openxmlformats.org/officeDocument/2006/relationships/hyperlink" Target="https://www.linkedin.com/in/melissakidd" TargetMode="External"/><Relationship Id="rId4" Type="http://schemas.openxmlformats.org/officeDocument/2006/relationships/hyperlink" Target="http://www.motem.co.u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3B7CF-434B-E74A-8B69-546F9F8B0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026146"/>
            <a:ext cx="25439076" cy="15263445"/>
          </a:xfrm>
          <a:prstGeom prst="rect">
            <a:avLst/>
          </a:prstGeom>
        </p:spPr>
      </p:pic>
      <p:pic>
        <p:nvPicPr>
          <p:cNvPr id="3" name="Picture 2">
            <a:extLst>
              <a:ext uri="{FF2B5EF4-FFF2-40B4-BE49-F238E27FC236}">
                <a16:creationId xmlns:a16="http://schemas.microsoft.com/office/drawing/2014/main" id="{0D1360EF-2B43-6143-ACAB-91C332848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7801" y="11709548"/>
            <a:ext cx="3175000" cy="685800"/>
          </a:xfrm>
          <a:prstGeom prst="rect">
            <a:avLst/>
          </a:prstGeom>
        </p:spPr>
      </p:pic>
      <p:sp>
        <p:nvSpPr>
          <p:cNvPr id="4" name="TextBox 3">
            <a:extLst>
              <a:ext uri="{FF2B5EF4-FFF2-40B4-BE49-F238E27FC236}">
                <a16:creationId xmlns:a16="http://schemas.microsoft.com/office/drawing/2014/main" id="{DB3996E5-12FF-364F-869D-5E834A73BADD}"/>
              </a:ext>
            </a:extLst>
          </p:cNvPr>
          <p:cNvSpPr txBox="1"/>
          <p:nvPr/>
        </p:nvSpPr>
        <p:spPr>
          <a:xfrm>
            <a:off x="16947801" y="7621458"/>
            <a:ext cx="4114800" cy="33130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pPr marL="0" marR="0" indent="0" algn="l" defTabSz="1733930" rtl="0" fontAlgn="auto" latinLnBrk="0" hangingPunct="0">
              <a:lnSpc>
                <a:spcPct val="90000"/>
              </a:lnSpc>
              <a:spcBef>
                <a:spcPts val="3200"/>
              </a:spcBef>
              <a:spcAft>
                <a:spcPts val="0"/>
              </a:spcAft>
              <a:buClrTx/>
              <a:buSzTx/>
              <a:buFontTx/>
              <a:buNone/>
              <a:tabLst/>
            </a:pPr>
            <a:r>
              <a:rPr kumimoji="0" lang="en-US" sz="4400" b="1" i="0" u="none" strike="noStrike" cap="none" spc="0" normalizeH="0" baseline="0" dirty="0">
                <a:ln>
                  <a:noFill/>
                </a:ln>
                <a:solidFill>
                  <a:schemeClr val="tx2">
                    <a:lumMod val="40000"/>
                    <a:lumOff val="60000"/>
                  </a:schemeClr>
                </a:solidFill>
                <a:effectLst/>
                <a:uFillTx/>
                <a:latin typeface="+mj-lt"/>
                <a:ea typeface="+mj-ea"/>
                <a:cs typeface="+mj-cs"/>
                <a:sym typeface="Helvetica Neue"/>
              </a:rPr>
              <a:t>Changing the conversation</a:t>
            </a:r>
          </a:p>
          <a:p>
            <a:pPr marL="0" marR="0" indent="0" algn="l" defTabSz="1733930" rtl="0" fontAlgn="auto" latinLnBrk="0" hangingPunct="0">
              <a:lnSpc>
                <a:spcPct val="90000"/>
              </a:lnSpc>
              <a:spcBef>
                <a:spcPts val="3200"/>
              </a:spcBef>
              <a:spcAft>
                <a:spcPts val="0"/>
              </a:spcAft>
              <a:buClrTx/>
              <a:buSzTx/>
              <a:buFontTx/>
              <a:buNone/>
              <a:tabLst/>
            </a:pPr>
            <a:r>
              <a:rPr kumimoji="0" lang="en-US" sz="4400" b="1" i="0" u="none" strike="noStrike" cap="none" spc="0" normalizeH="0" baseline="0" dirty="0">
                <a:ln>
                  <a:noFill/>
                </a:ln>
                <a:solidFill>
                  <a:schemeClr val="tx2">
                    <a:lumMod val="40000"/>
                    <a:lumOff val="60000"/>
                  </a:schemeClr>
                </a:solidFill>
                <a:effectLst/>
                <a:uFillTx/>
                <a:latin typeface="+mj-lt"/>
                <a:ea typeface="+mj-ea"/>
                <a:cs typeface="+mj-cs"/>
                <a:sym typeface="Helvetica Neue"/>
              </a:rPr>
              <a:t>By Melissa Kidd</a:t>
            </a:r>
          </a:p>
        </p:txBody>
      </p:sp>
    </p:spTree>
    <p:extLst>
      <p:ext uri="{BB962C8B-B14F-4D97-AF65-F5344CB8AC3E}">
        <p14:creationId xmlns:p14="http://schemas.microsoft.com/office/powerpoint/2010/main" val="10399642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beneath-the-surface-.jpg"/>
          <p:cNvPicPr>
            <a:picLocks noChangeAspect="1"/>
          </p:cNvPicPr>
          <p:nvPr/>
        </p:nvPicPr>
        <p:blipFill>
          <a:blip r:embed="rId3">
            <a:extLst>
              <a:ext uri="{28A0092B-C50C-407E-A947-70E740481C1C}">
                <a14:useLocalDpi xmlns:a14="http://schemas.microsoft.com/office/drawing/2010/main" val="0"/>
              </a:ext>
            </a:extLst>
          </a:blip>
          <a:srcRect l="9957" r="9957"/>
          <a:stretch>
            <a:fillRect/>
          </a:stretch>
        </p:blipFill>
        <p:spPr>
          <a:xfrm>
            <a:off x="0" y="-30305"/>
            <a:ext cx="25338505" cy="13746305"/>
          </a:xfrm>
          <a:prstGeom prst="rect">
            <a:avLst/>
          </a:prstGeom>
        </p:spPr>
      </p:pic>
      <p:sp>
        <p:nvSpPr>
          <p:cNvPr id="5" name="TextBox 4"/>
          <p:cNvSpPr txBox="1"/>
          <p:nvPr/>
        </p:nvSpPr>
        <p:spPr>
          <a:xfrm>
            <a:off x="16020447" y="2027726"/>
            <a:ext cx="4220996" cy="715581"/>
          </a:xfrm>
          <a:prstGeom prst="rect">
            <a:avLst/>
          </a:prstGeom>
          <a:noFill/>
        </p:spPr>
        <p:txBody>
          <a:bodyPr wrap="square" rtlCol="0">
            <a:spAutoFit/>
          </a:bodyPr>
          <a:lstStyle/>
          <a:p>
            <a:r>
              <a:rPr lang="en-US" sz="4500" b="1" dirty="0" err="1"/>
              <a:t>Behaviour</a:t>
            </a:r>
            <a:endParaRPr lang="en-US" sz="4500" b="1" dirty="0"/>
          </a:p>
        </p:txBody>
      </p:sp>
      <p:sp>
        <p:nvSpPr>
          <p:cNvPr id="6" name="TextBox 5"/>
          <p:cNvSpPr txBox="1"/>
          <p:nvPr/>
        </p:nvSpPr>
        <p:spPr>
          <a:xfrm>
            <a:off x="16211783" y="6582964"/>
            <a:ext cx="3195405" cy="715581"/>
          </a:xfrm>
          <a:prstGeom prst="rect">
            <a:avLst/>
          </a:prstGeom>
          <a:noFill/>
        </p:spPr>
        <p:txBody>
          <a:bodyPr wrap="square" rtlCol="0">
            <a:spAutoFit/>
          </a:bodyPr>
          <a:lstStyle/>
          <a:p>
            <a:r>
              <a:rPr lang="en-US" sz="4500" b="1" dirty="0">
                <a:solidFill>
                  <a:srgbClr val="FFFFFF"/>
                </a:solidFill>
              </a:rPr>
              <a:t>Emotions</a:t>
            </a:r>
          </a:p>
        </p:txBody>
      </p:sp>
      <p:sp>
        <p:nvSpPr>
          <p:cNvPr id="8" name="TextBox 7"/>
          <p:cNvSpPr txBox="1"/>
          <p:nvPr/>
        </p:nvSpPr>
        <p:spPr>
          <a:xfrm>
            <a:off x="16211782" y="10733093"/>
            <a:ext cx="6527901" cy="715581"/>
          </a:xfrm>
          <a:prstGeom prst="rect">
            <a:avLst/>
          </a:prstGeom>
          <a:noFill/>
        </p:spPr>
        <p:txBody>
          <a:bodyPr wrap="square" rtlCol="0">
            <a:spAutoFit/>
          </a:bodyPr>
          <a:lstStyle/>
          <a:p>
            <a:r>
              <a:rPr lang="en-US" sz="4500" b="1" dirty="0">
                <a:solidFill>
                  <a:srgbClr val="FFFFFF"/>
                </a:solidFill>
              </a:rPr>
              <a:t>Values/beliefs/needs</a:t>
            </a:r>
          </a:p>
        </p:txBody>
      </p:sp>
    </p:spTree>
    <p:extLst>
      <p:ext uri="{BB962C8B-B14F-4D97-AF65-F5344CB8AC3E}">
        <p14:creationId xmlns:p14="http://schemas.microsoft.com/office/powerpoint/2010/main" val="25304993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E39532-DD95-A492-0783-B90B11B8A51F}"/>
              </a:ext>
            </a:extLst>
          </p:cNvPr>
          <p:cNvSpPr>
            <a:spLocks noGrp="1"/>
          </p:cNvSpPr>
          <p:nvPr>
            <p:ph type="body" sz="half" idx="13"/>
          </p:nvPr>
        </p:nvSpPr>
        <p:spPr>
          <a:xfrm>
            <a:off x="11369924" y="4101045"/>
            <a:ext cx="9974143" cy="3978010"/>
          </a:xfrm>
        </p:spPr>
        <p:txBody>
          <a:bodyPr/>
          <a:lstStyle/>
          <a:p>
            <a:pPr marL="0" indent="0">
              <a:buNone/>
            </a:pPr>
            <a:r>
              <a:rPr lang="en-GB" sz="4800" b="1" dirty="0">
                <a:solidFill>
                  <a:srgbClr val="184B5F"/>
                </a:solidFill>
                <a:ea typeface="Calibri" panose="020F0502020204030204" pitchFamily="34" charset="0"/>
                <a:cs typeface="Times New Roman" panose="02020603050405020304" pitchFamily="18" charset="0"/>
              </a:rPr>
              <a:t>A</a:t>
            </a:r>
            <a:r>
              <a:rPr lang="en-GB" sz="4800" b="1" dirty="0">
                <a:solidFill>
                  <a:srgbClr val="184B5F"/>
                </a:solidFill>
                <a:effectLst/>
                <a:ea typeface="Calibri" panose="020F0502020204030204" pitchFamily="34" charset="0"/>
                <a:cs typeface="Times New Roman" panose="02020603050405020304" pitchFamily="18" charset="0"/>
              </a:rPr>
              <a:t> sentence or two which communicates and distils what their money is FOR</a:t>
            </a:r>
            <a:r>
              <a:rPr lang="en-GB" sz="4800" b="1" dirty="0">
                <a:solidFill>
                  <a:srgbClr val="184B5F"/>
                </a:solidFill>
                <a:effectLst/>
              </a:rPr>
              <a:t> </a:t>
            </a:r>
          </a:p>
          <a:p>
            <a:pPr marL="0" indent="0">
              <a:buNone/>
            </a:pPr>
            <a:r>
              <a:rPr lang="en-GB" sz="4800" b="1" dirty="0">
                <a:solidFill>
                  <a:srgbClr val="184B5F"/>
                </a:solidFill>
              </a:rPr>
              <a:t>Once distilled it sits above their objectives in the report.</a:t>
            </a:r>
            <a:endParaRPr lang="en-US" sz="4800" b="1" dirty="0">
              <a:solidFill>
                <a:srgbClr val="184B5F"/>
              </a:solidFill>
            </a:endParaRPr>
          </a:p>
        </p:txBody>
      </p:sp>
      <p:sp>
        <p:nvSpPr>
          <p:cNvPr id="6" name="Text Placeholder 5">
            <a:extLst>
              <a:ext uri="{FF2B5EF4-FFF2-40B4-BE49-F238E27FC236}">
                <a16:creationId xmlns:a16="http://schemas.microsoft.com/office/drawing/2014/main" id="{D41BAEAD-41F5-E6FF-ECAE-696C64056171}"/>
              </a:ext>
            </a:extLst>
          </p:cNvPr>
          <p:cNvSpPr>
            <a:spLocks noGrp="1"/>
          </p:cNvSpPr>
          <p:nvPr>
            <p:ph type="body" sz="quarter" idx="14"/>
          </p:nvPr>
        </p:nvSpPr>
        <p:spPr>
          <a:xfrm>
            <a:off x="2400550" y="4004863"/>
            <a:ext cx="6376637" cy="2985431"/>
          </a:xfrm>
        </p:spPr>
        <p:txBody>
          <a:bodyPr/>
          <a:lstStyle/>
          <a:p>
            <a:r>
              <a:rPr lang="en-US" dirty="0"/>
              <a:t>What is a money purpose</a:t>
            </a:r>
            <a:br>
              <a:rPr lang="en-US" dirty="0"/>
            </a:br>
            <a:r>
              <a:rPr lang="en-US" dirty="0"/>
              <a:t>statement?</a:t>
            </a:r>
          </a:p>
        </p:txBody>
      </p:sp>
    </p:spTree>
    <p:extLst>
      <p:ext uri="{BB962C8B-B14F-4D97-AF65-F5344CB8AC3E}">
        <p14:creationId xmlns:p14="http://schemas.microsoft.com/office/powerpoint/2010/main" val="951997710"/>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7CECF-B7A3-3BB9-5686-09605AF8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710"/>
            <a:ext cx="24384000" cy="15598632"/>
          </a:xfrm>
          <a:prstGeom prst="rect">
            <a:avLst/>
          </a:prstGeom>
        </p:spPr>
      </p:pic>
      <p:sp>
        <p:nvSpPr>
          <p:cNvPr id="7" name="TextBox 6">
            <a:extLst>
              <a:ext uri="{FF2B5EF4-FFF2-40B4-BE49-F238E27FC236}">
                <a16:creationId xmlns:a16="http://schemas.microsoft.com/office/drawing/2014/main" id="{38F8B0E3-60E8-209F-DAEA-23B5FAF1CEAF}"/>
              </a:ext>
            </a:extLst>
          </p:cNvPr>
          <p:cNvSpPr txBox="1"/>
          <p:nvPr/>
        </p:nvSpPr>
        <p:spPr>
          <a:xfrm>
            <a:off x="6553199" y="9527494"/>
            <a:ext cx="8805333" cy="3424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lang="en-GB" sz="3600" dirty="0">
                <a:solidFill>
                  <a:schemeClr val="tx2">
                    <a:lumMod val="20000"/>
                    <a:lumOff val="80000"/>
                  </a:schemeClr>
                </a:solidFill>
                <a:effectLst/>
                <a:latin typeface="Cambria" panose="02040503050406030204" pitchFamily="18" charset="0"/>
                <a:ea typeface="Calibri" panose="020F0502020204030204" pitchFamily="34" charset="0"/>
                <a:cs typeface="Segoe UI" panose="020B0502040204020203" pitchFamily="34" charset="0"/>
              </a:rPr>
              <a:t>“</a:t>
            </a:r>
            <a:r>
              <a:rPr lang="en-GB" sz="4000" b="1" dirty="0">
                <a:solidFill>
                  <a:schemeClr val="tx2">
                    <a:lumMod val="20000"/>
                    <a:lumOff val="80000"/>
                  </a:schemeClr>
                </a:solidFill>
                <a:effectLst/>
                <a:ea typeface="Calibri" panose="020F0502020204030204" pitchFamily="34" charset="0"/>
                <a:cs typeface="Segoe UI" panose="020B0502040204020203" pitchFamily="34" charset="0"/>
              </a:rPr>
              <a:t>Money’s purpose is to allow us to live life to the fullest and to contribute generously to those things </a:t>
            </a:r>
            <a:r>
              <a:rPr lang="en-GB" sz="4000" b="1" dirty="0">
                <a:solidFill>
                  <a:schemeClr val="tx2">
                    <a:lumMod val="20000"/>
                    <a:lumOff val="80000"/>
                  </a:schemeClr>
                </a:solidFill>
                <a:ea typeface="Calibri" panose="020F0502020204030204" pitchFamily="34" charset="0"/>
                <a:cs typeface="Segoe UI" panose="020B0502040204020203" pitchFamily="34" charset="0"/>
              </a:rPr>
              <a:t>we </a:t>
            </a:r>
            <a:r>
              <a:rPr lang="en-GB" sz="4000" b="1" dirty="0">
                <a:solidFill>
                  <a:schemeClr val="tx2">
                    <a:lumMod val="20000"/>
                    <a:lumOff val="80000"/>
                  </a:schemeClr>
                </a:solidFill>
                <a:effectLst/>
                <a:ea typeface="Calibri" panose="020F0502020204030204" pitchFamily="34" charset="0"/>
                <a:cs typeface="Segoe UI" panose="020B0502040204020203" pitchFamily="34" charset="0"/>
              </a:rPr>
              <a:t>care about, without worrying whether we can afford it.”</a:t>
            </a:r>
          </a:p>
        </p:txBody>
      </p:sp>
    </p:spTree>
    <p:extLst>
      <p:ext uri="{BB962C8B-B14F-4D97-AF65-F5344CB8AC3E}">
        <p14:creationId xmlns:p14="http://schemas.microsoft.com/office/powerpoint/2010/main" val="2160378805"/>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CB2B7-BFB2-65FA-31D5-642C222F6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4384000" cy="14113933"/>
          </a:xfrm>
          <a:prstGeom prst="rect">
            <a:avLst/>
          </a:prstGeom>
        </p:spPr>
      </p:pic>
      <p:sp>
        <p:nvSpPr>
          <p:cNvPr id="4" name="TextBox 3">
            <a:extLst>
              <a:ext uri="{FF2B5EF4-FFF2-40B4-BE49-F238E27FC236}">
                <a16:creationId xmlns:a16="http://schemas.microsoft.com/office/drawing/2014/main" id="{4FFAC6E7-1C05-2704-0FED-604B3EB80A75}"/>
              </a:ext>
            </a:extLst>
          </p:cNvPr>
          <p:cNvSpPr txBox="1"/>
          <p:nvPr/>
        </p:nvSpPr>
        <p:spPr>
          <a:xfrm>
            <a:off x="2616200" y="4015694"/>
            <a:ext cx="7489092" cy="3424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sz="4000" b="1" dirty="0">
                <a:solidFill>
                  <a:srgbClr val="FFFF00"/>
                </a:solidFill>
                <a:effectLst/>
                <a:ea typeface="Calibri" panose="020F0502020204030204" pitchFamily="34" charset="0"/>
                <a:cs typeface="Segoe UI" panose="020B0502040204020203" pitchFamily="34" charset="0"/>
              </a:rPr>
              <a:t>“The purpose of money in my life is to allow me to share experiences with my family and to spend tim</a:t>
            </a:r>
            <a:r>
              <a:rPr lang="en-GB" sz="4000" b="1" dirty="0">
                <a:solidFill>
                  <a:srgbClr val="FFFF00"/>
                </a:solidFill>
                <a:ea typeface="Calibri" panose="020F0502020204030204" pitchFamily="34" charset="0"/>
                <a:cs typeface="Segoe UI" panose="020B0502040204020203" pitchFamily="34" charset="0"/>
              </a:rPr>
              <a:t>e with</a:t>
            </a:r>
            <a:br>
              <a:rPr lang="en-GB" sz="4000" b="1" dirty="0">
                <a:solidFill>
                  <a:srgbClr val="FFFF00"/>
                </a:solidFill>
                <a:ea typeface="Calibri" panose="020F0502020204030204" pitchFamily="34" charset="0"/>
                <a:cs typeface="Segoe UI" panose="020B0502040204020203" pitchFamily="34" charset="0"/>
              </a:rPr>
            </a:br>
            <a:r>
              <a:rPr lang="en-GB" sz="4000" b="1" dirty="0">
                <a:solidFill>
                  <a:srgbClr val="FFFF00"/>
                </a:solidFill>
                <a:ea typeface="Calibri" panose="020F0502020204030204" pitchFamily="34" charset="0"/>
                <a:cs typeface="Segoe UI" panose="020B0502040204020203" pitchFamily="34" charset="0"/>
              </a:rPr>
              <a:t>those I love.”</a:t>
            </a:r>
            <a:endParaRPr kumimoji="0" lang="en-US" sz="4000" b="1" i="0" u="none" strike="noStrike" cap="none" spc="0" normalizeH="0" baseline="0" dirty="0">
              <a:ln>
                <a:noFill/>
              </a:ln>
              <a:solidFill>
                <a:srgbClr val="FFFF00"/>
              </a:solidFill>
              <a:effectLst/>
              <a:uFillTx/>
              <a:ea typeface="+mj-ea"/>
              <a:cs typeface="+mj-cs"/>
              <a:sym typeface="Helvetica Neue"/>
            </a:endParaRPr>
          </a:p>
        </p:txBody>
      </p:sp>
    </p:spTree>
    <p:extLst>
      <p:ext uri="{BB962C8B-B14F-4D97-AF65-F5344CB8AC3E}">
        <p14:creationId xmlns:p14="http://schemas.microsoft.com/office/powerpoint/2010/main" val="3003937363"/>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A0142-55E5-44B1-E714-4DA614CD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2" y="-482600"/>
            <a:ext cx="24548122" cy="14681200"/>
          </a:xfrm>
          <a:prstGeom prst="rect">
            <a:avLst/>
          </a:prstGeom>
        </p:spPr>
      </p:pic>
      <p:sp>
        <p:nvSpPr>
          <p:cNvPr id="4" name="TextBox 3">
            <a:extLst>
              <a:ext uri="{FF2B5EF4-FFF2-40B4-BE49-F238E27FC236}">
                <a16:creationId xmlns:a16="http://schemas.microsoft.com/office/drawing/2014/main" id="{D49063ED-EEBF-A701-E38C-AC4D80577993}"/>
              </a:ext>
            </a:extLst>
          </p:cNvPr>
          <p:cNvSpPr txBox="1"/>
          <p:nvPr/>
        </p:nvSpPr>
        <p:spPr>
          <a:xfrm>
            <a:off x="16213015" y="2879990"/>
            <a:ext cx="5562600" cy="3978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sz="4000" b="1" dirty="0">
                <a:solidFill>
                  <a:schemeClr val="tx1"/>
                </a:solidFill>
                <a:effectLst/>
                <a:ea typeface="Calibri" panose="020F0502020204030204" pitchFamily="34" charset="0"/>
                <a:cs typeface="Segoe UI" panose="020B0502040204020203" pitchFamily="34" charset="0"/>
              </a:rPr>
              <a:t>“The purpose of money in my life is to allow me time in the sea and mountains; see family and friends and travel widely.”</a:t>
            </a:r>
            <a:r>
              <a:rPr lang="en-GB" sz="4000" b="1" dirty="0">
                <a:solidFill>
                  <a:schemeClr val="tx1"/>
                </a:solidFill>
                <a:effectLst/>
              </a:rPr>
              <a:t> </a:t>
            </a:r>
            <a:endParaRPr kumimoji="0" lang="en-US" sz="4000" b="1" i="0" u="none" strike="noStrike" cap="none" spc="0" normalizeH="0" baseline="0" dirty="0">
              <a:ln>
                <a:noFill/>
              </a:ln>
              <a:solidFill>
                <a:schemeClr val="tx1"/>
              </a:solidFill>
              <a:effectLst/>
              <a:uFillTx/>
              <a:ea typeface="+mj-ea"/>
              <a:cs typeface="+mj-cs"/>
              <a:sym typeface="Helvetica Neue"/>
            </a:endParaRPr>
          </a:p>
        </p:txBody>
      </p:sp>
    </p:spTree>
    <p:extLst>
      <p:ext uri="{BB962C8B-B14F-4D97-AF65-F5344CB8AC3E}">
        <p14:creationId xmlns:p14="http://schemas.microsoft.com/office/powerpoint/2010/main" val="2445152760"/>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2C5239-EC40-1E48-A92D-AAFB627AAADD}"/>
              </a:ext>
            </a:extLst>
          </p:cNvPr>
          <p:cNvSpPr txBox="1"/>
          <p:nvPr/>
        </p:nvSpPr>
        <p:spPr>
          <a:xfrm>
            <a:off x="4395035" y="5007496"/>
            <a:ext cx="14720373" cy="37010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lang="en-US" sz="4400" b="1" dirty="0">
                <a:solidFill>
                  <a:schemeClr val="accent4"/>
                </a:solidFill>
              </a:rPr>
              <a:t>Creating the statement is a process, which takes time.</a:t>
            </a:r>
            <a:br>
              <a:rPr lang="en-US" sz="4400" b="1" dirty="0">
                <a:solidFill>
                  <a:schemeClr val="accent4"/>
                </a:solidFill>
              </a:rPr>
            </a:br>
            <a:r>
              <a:rPr lang="en-US" sz="4400" b="1" dirty="0">
                <a:solidFill>
                  <a:schemeClr val="accent4"/>
                </a:solidFill>
              </a:rPr>
              <a:t>It’s not for everyone</a:t>
            </a:r>
            <a:br>
              <a:rPr lang="en-US" sz="4400" b="1" dirty="0">
                <a:solidFill>
                  <a:schemeClr val="accent4"/>
                </a:solidFill>
              </a:rPr>
            </a:br>
            <a:r>
              <a:rPr lang="en-US" sz="4400" b="1" dirty="0">
                <a:solidFill>
                  <a:schemeClr val="accent4"/>
                </a:solidFill>
              </a:rPr>
              <a:t>There are various routes to get there.</a:t>
            </a:r>
            <a:br>
              <a:rPr lang="en-US" sz="4400" b="1" dirty="0">
                <a:solidFill>
                  <a:schemeClr val="accent4"/>
                </a:solidFill>
              </a:rPr>
            </a:br>
            <a:r>
              <a:rPr lang="en-US" sz="4400" b="1" dirty="0">
                <a:solidFill>
                  <a:schemeClr val="accent4"/>
                </a:solidFill>
              </a:rPr>
              <a:t>This is because people will have varying </a:t>
            </a:r>
            <a:br>
              <a:rPr lang="en-US" sz="4400" b="1" dirty="0">
                <a:solidFill>
                  <a:schemeClr val="accent4"/>
                </a:solidFill>
              </a:rPr>
            </a:br>
            <a:r>
              <a:rPr lang="en-US" sz="4400" b="1" dirty="0">
                <a:solidFill>
                  <a:schemeClr val="accent4"/>
                </a:solidFill>
              </a:rPr>
              <a:t>levels of clarity, trust and openness.</a:t>
            </a:r>
            <a:endParaRPr kumimoji="0" lang="en-US" sz="4400" b="1" i="0" u="none" strike="noStrike" cap="none" spc="0" normalizeH="0" baseline="0" dirty="0">
              <a:ln>
                <a:noFill/>
              </a:ln>
              <a:solidFill>
                <a:schemeClr val="accent4"/>
              </a:solidFill>
              <a:effectLst/>
              <a:uFillTx/>
              <a:latin typeface="+mj-lt"/>
              <a:ea typeface="+mj-ea"/>
              <a:cs typeface="+mj-cs"/>
              <a:sym typeface="Helvetica Neue"/>
            </a:endParaRPr>
          </a:p>
        </p:txBody>
      </p:sp>
    </p:spTree>
    <p:extLst>
      <p:ext uri="{BB962C8B-B14F-4D97-AF65-F5344CB8AC3E}">
        <p14:creationId xmlns:p14="http://schemas.microsoft.com/office/powerpoint/2010/main" val="146764556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F21859-35E0-E9A9-9379-36DBD7803920}"/>
              </a:ext>
            </a:extLst>
          </p:cNvPr>
          <p:cNvSpPr>
            <a:spLocks noGrp="1"/>
          </p:cNvSpPr>
          <p:nvPr>
            <p:ph type="body" sz="half" idx="13"/>
          </p:nvPr>
        </p:nvSpPr>
        <p:spPr>
          <a:xfrm>
            <a:off x="11369924" y="2379034"/>
            <a:ext cx="10469350" cy="7422030"/>
          </a:xfrm>
        </p:spPr>
        <p:txBody>
          <a:bodyPr/>
          <a:lstStyle/>
          <a:p>
            <a:r>
              <a:rPr lang="en-US" b="1" dirty="0">
                <a:solidFill>
                  <a:srgbClr val="184B5F"/>
                </a:solidFill>
              </a:rPr>
              <a:t>Screening call</a:t>
            </a:r>
          </a:p>
          <a:p>
            <a:r>
              <a:rPr lang="en-US" b="1" dirty="0">
                <a:solidFill>
                  <a:srgbClr val="184B5F"/>
                </a:solidFill>
              </a:rPr>
              <a:t>First meeting</a:t>
            </a:r>
          </a:p>
          <a:p>
            <a:r>
              <a:rPr lang="en-US" b="1" dirty="0">
                <a:solidFill>
                  <a:srgbClr val="184B5F"/>
                </a:solidFill>
              </a:rPr>
              <a:t>Solo or supported sentence creation</a:t>
            </a:r>
          </a:p>
          <a:p>
            <a:r>
              <a:rPr lang="en-US" b="1" dirty="0">
                <a:solidFill>
                  <a:srgbClr val="184B5F"/>
                </a:solidFill>
              </a:rPr>
              <a:t>Clarity session</a:t>
            </a:r>
          </a:p>
          <a:p>
            <a:r>
              <a:rPr lang="en-US" b="1" dirty="0">
                <a:solidFill>
                  <a:srgbClr val="184B5F"/>
                </a:solidFill>
              </a:rPr>
              <a:t>Calculate session</a:t>
            </a:r>
          </a:p>
          <a:p>
            <a:pPr marL="0" indent="0">
              <a:buNone/>
            </a:pPr>
            <a:endParaRPr lang="en-US" b="1" dirty="0">
              <a:solidFill>
                <a:srgbClr val="184B5F"/>
              </a:solidFill>
            </a:endParaRPr>
          </a:p>
        </p:txBody>
      </p:sp>
      <p:sp>
        <p:nvSpPr>
          <p:cNvPr id="5" name="Text Placeholder 4">
            <a:extLst>
              <a:ext uri="{FF2B5EF4-FFF2-40B4-BE49-F238E27FC236}">
                <a16:creationId xmlns:a16="http://schemas.microsoft.com/office/drawing/2014/main" id="{D4231721-9FB0-E0ED-2AD3-93D9D7CA2D85}"/>
              </a:ext>
            </a:extLst>
          </p:cNvPr>
          <p:cNvSpPr>
            <a:spLocks noGrp="1"/>
          </p:cNvSpPr>
          <p:nvPr>
            <p:ph type="body" sz="quarter" idx="14"/>
          </p:nvPr>
        </p:nvSpPr>
        <p:spPr>
          <a:xfrm>
            <a:off x="3035550" y="2956814"/>
            <a:ext cx="6376637" cy="2015934"/>
          </a:xfrm>
        </p:spPr>
        <p:txBody>
          <a:bodyPr/>
          <a:lstStyle/>
          <a:p>
            <a:r>
              <a:rPr lang="en-US" dirty="0"/>
              <a:t>What’s the process?</a:t>
            </a:r>
          </a:p>
        </p:txBody>
      </p:sp>
    </p:spTree>
    <p:extLst>
      <p:ext uri="{BB962C8B-B14F-4D97-AF65-F5344CB8AC3E}">
        <p14:creationId xmlns:p14="http://schemas.microsoft.com/office/powerpoint/2010/main" val="426825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E63956"/>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12412239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10715B-5C03-64CF-FD0F-49490669A4B7}"/>
              </a:ext>
            </a:extLst>
          </p:cNvPr>
          <p:cNvSpPr>
            <a:spLocks noGrp="1"/>
          </p:cNvSpPr>
          <p:nvPr>
            <p:ph type="pic" sz="quarter" idx="13"/>
          </p:nvPr>
        </p:nvSpPr>
        <p:spPr/>
      </p:sp>
      <p:sp>
        <p:nvSpPr>
          <p:cNvPr id="5" name="Text Placeholder 4">
            <a:extLst>
              <a:ext uri="{FF2B5EF4-FFF2-40B4-BE49-F238E27FC236}">
                <a16:creationId xmlns:a16="http://schemas.microsoft.com/office/drawing/2014/main" id="{D2D8795A-41D7-CDD2-C0BE-64AAD7E90625}"/>
              </a:ext>
            </a:extLst>
          </p:cNvPr>
          <p:cNvSpPr>
            <a:spLocks noGrp="1"/>
          </p:cNvSpPr>
          <p:nvPr>
            <p:ph type="body" sz="quarter" idx="14"/>
          </p:nvPr>
        </p:nvSpPr>
        <p:spPr>
          <a:xfrm>
            <a:off x="11377862" y="6143792"/>
            <a:ext cx="10050547" cy="714040"/>
          </a:xfrm>
        </p:spPr>
        <p:txBody>
          <a:bodyPr/>
          <a:lstStyle/>
          <a:p>
            <a:pPr marL="0" indent="0">
              <a:buNone/>
            </a:pPr>
            <a:r>
              <a:rPr lang="en-US" b="1" dirty="0">
                <a:solidFill>
                  <a:schemeClr val="bg1">
                    <a:lumMod val="20000"/>
                    <a:lumOff val="80000"/>
                  </a:schemeClr>
                </a:solidFill>
              </a:rPr>
              <a:t>Performance</a:t>
            </a:r>
          </a:p>
        </p:txBody>
      </p:sp>
    </p:spTree>
    <p:extLst>
      <p:ext uri="{BB962C8B-B14F-4D97-AF65-F5344CB8AC3E}">
        <p14:creationId xmlns:p14="http://schemas.microsoft.com/office/powerpoint/2010/main" val="134378051"/>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740177"/>
            <a:ext cx="7665773" cy="1127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 </a:t>
            </a:r>
            <a:r>
              <a:rPr lang="en-GB" sz="4000" dirty="0">
                <a:solidFill>
                  <a:srgbClr val="E63956"/>
                </a:solidFill>
              </a:rPr>
              <a:t>(curious, present, </a:t>
            </a:r>
            <a:r>
              <a:rPr lang="en-GB" sz="4000" dirty="0" err="1">
                <a:solidFill>
                  <a:srgbClr val="E63956"/>
                </a:solidFill>
              </a:rPr>
              <a:t>attunement</a:t>
            </a:r>
            <a:r>
              <a:rPr lang="en-GB" sz="4000" dirty="0">
                <a:solidFill>
                  <a:srgbClr val="E63956"/>
                </a:solidFill>
              </a:rPr>
              <a:t>)</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 </a:t>
            </a:r>
            <a:r>
              <a:rPr lang="en-GB" sz="4000" dirty="0">
                <a:solidFill>
                  <a:srgbClr val="E63956"/>
                </a:solidFill>
              </a:rPr>
              <a:t>(pre meeting comms)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 </a:t>
            </a:r>
            <a:r>
              <a:rPr lang="en-GB" sz="4000" dirty="0">
                <a:solidFill>
                  <a:srgbClr val="E63956"/>
                </a:solidFill>
              </a:rPr>
              <a:t>SCARF/ trustworthiness test</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470418"/>
            <a:ext cx="7819158" cy="11803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dirty="0">
                <a:solidFill>
                  <a:srgbClr val="184B5F"/>
                </a:solidFill>
              </a:rPr>
              <a:t>Develop a range of powerful questions to build trust and the confidence to ask them: </a:t>
            </a:r>
            <a:r>
              <a:rPr lang="en-GB" sz="4000" dirty="0">
                <a:solidFill>
                  <a:srgbClr val="E63956"/>
                </a:solidFill>
              </a:rPr>
              <a:t>- 4 areas/3 levels</a:t>
            </a:r>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 </a:t>
            </a:r>
            <a:r>
              <a:rPr lang="en-GB" sz="4000" b="1" dirty="0">
                <a:solidFill>
                  <a:srgbClr val="E63956"/>
                </a:solidFill>
              </a:rPr>
              <a:t>reflect back, mirror and anything else</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a:t>
            </a:r>
            <a:r>
              <a:rPr lang="en-GB" sz="4000" dirty="0">
                <a:solidFill>
                  <a:srgbClr val="E63956"/>
                </a:solidFill>
              </a:rPr>
              <a:t>financial purpose statement</a:t>
            </a:r>
            <a:r>
              <a:rPr lang="en-GB" sz="4000" dirty="0">
                <a:solidFill>
                  <a:srgbClr val="184B5F"/>
                </a:solidFill>
              </a:rPr>
              <a:t>: </a:t>
            </a:r>
            <a:r>
              <a:rPr lang="en-GB" sz="4000" b="1" dirty="0">
                <a:solidFill>
                  <a:srgbClr val="184B5F"/>
                </a:solidFill>
              </a:rPr>
              <a:t>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a:t>
            </a:r>
            <a:r>
              <a:rPr lang="en-GB" sz="4000" b="1" dirty="0">
                <a:solidFill>
                  <a:srgbClr val="E63956"/>
                </a:solidFill>
              </a:rPr>
              <a:t>transitions timescales, diversification</a:t>
            </a:r>
            <a:endParaRPr lang="en-GB" b="1" dirty="0">
              <a:solidFill>
                <a:srgbClr val="E63956"/>
              </a:solidFill>
            </a:endParaRPr>
          </a:p>
        </p:txBody>
      </p:sp>
    </p:spTree>
    <p:extLst>
      <p:ext uri="{BB962C8B-B14F-4D97-AF65-F5344CB8AC3E}">
        <p14:creationId xmlns:p14="http://schemas.microsoft.com/office/powerpoint/2010/main" val="190648999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05FBA-96A0-2347-B2B8-BC76EF56556C}"/>
              </a:ext>
            </a:extLst>
          </p:cNvPr>
          <p:cNvSpPr>
            <a:spLocks noGrp="1"/>
          </p:cNvSpPr>
          <p:nvPr>
            <p:ph type="body" sz="half" idx="13"/>
          </p:nvPr>
        </p:nvSpPr>
        <p:spPr>
          <a:xfrm>
            <a:off x="12512924" y="4251794"/>
            <a:ext cx="9974143" cy="4476608"/>
          </a:xfrm>
        </p:spPr>
        <p:txBody>
          <a:bodyPr/>
          <a:lstStyle/>
          <a:p>
            <a:pPr marL="0" indent="0">
              <a:buNone/>
            </a:pPr>
            <a:r>
              <a:rPr lang="en-US" b="1" dirty="0">
                <a:solidFill>
                  <a:srgbClr val="184B5F"/>
                </a:solidFill>
              </a:rPr>
              <a:t>“Every moment each human being is doing the best we know at that moment to meet our needs. We never do anything that is not in service of a need.”</a:t>
            </a:r>
          </a:p>
          <a:p>
            <a:pPr marL="0" indent="0">
              <a:buNone/>
            </a:pPr>
            <a:r>
              <a:rPr lang="en-US" b="1" dirty="0">
                <a:solidFill>
                  <a:srgbClr val="184B5F"/>
                </a:solidFill>
              </a:rPr>
              <a:t>Marshall Rosenberg</a:t>
            </a:r>
          </a:p>
        </p:txBody>
      </p:sp>
      <p:sp>
        <p:nvSpPr>
          <p:cNvPr id="3" name="Text Placeholder 2">
            <a:extLst>
              <a:ext uri="{FF2B5EF4-FFF2-40B4-BE49-F238E27FC236}">
                <a16:creationId xmlns:a16="http://schemas.microsoft.com/office/drawing/2014/main" id="{49556248-FF88-C54D-A485-244DD32D114B}"/>
              </a:ext>
            </a:extLst>
          </p:cNvPr>
          <p:cNvSpPr>
            <a:spLocks noGrp="1"/>
          </p:cNvSpPr>
          <p:nvPr>
            <p:ph type="body" sz="quarter" idx="14"/>
          </p:nvPr>
        </p:nvSpPr>
        <p:spPr>
          <a:xfrm>
            <a:off x="3035550" y="3441562"/>
            <a:ext cx="6376637" cy="1046438"/>
          </a:xfrm>
        </p:spPr>
        <p:txBody>
          <a:bodyPr/>
          <a:lstStyle/>
          <a:p>
            <a:r>
              <a:rPr lang="en-US" dirty="0"/>
              <a:t>Needs</a:t>
            </a:r>
          </a:p>
        </p:txBody>
      </p:sp>
    </p:spTree>
    <p:extLst>
      <p:ext uri="{BB962C8B-B14F-4D97-AF65-F5344CB8AC3E}">
        <p14:creationId xmlns:p14="http://schemas.microsoft.com/office/powerpoint/2010/main" val="42899607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82837-7E9C-864F-BF17-CE85EF8F63D9}"/>
              </a:ext>
            </a:extLst>
          </p:cNvPr>
          <p:cNvSpPr txBox="1"/>
          <p:nvPr/>
        </p:nvSpPr>
        <p:spPr>
          <a:xfrm>
            <a:off x="8384637" y="5153573"/>
            <a:ext cx="7614725" cy="1074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pPr marL="0" marR="0" indent="0" algn="l" defTabSz="1733930" rtl="0" fontAlgn="auto" latinLnBrk="0" hangingPunct="0">
              <a:lnSpc>
                <a:spcPct val="90000"/>
              </a:lnSpc>
              <a:spcBef>
                <a:spcPts val="3200"/>
              </a:spcBef>
              <a:spcAft>
                <a:spcPts val="0"/>
              </a:spcAft>
              <a:buClrTx/>
              <a:buSzTx/>
              <a:buFontTx/>
              <a:buNone/>
              <a:tabLst/>
            </a:pPr>
            <a:r>
              <a:rPr kumimoji="0" lang="en-US" sz="4400" b="1" i="0" u="none" strike="noStrike" cap="none" spc="0" normalizeH="0" baseline="0" dirty="0">
                <a:ln>
                  <a:noFill/>
                </a:ln>
                <a:solidFill>
                  <a:srgbClr val="184B5F"/>
                </a:solidFill>
                <a:effectLst/>
                <a:uFillTx/>
                <a:latin typeface="+mj-lt"/>
                <a:ea typeface="+mj-ea"/>
                <a:cs typeface="+mj-cs"/>
                <a:sym typeface="Helvetica Neue"/>
              </a:rPr>
              <a:t>Money is an emotional issue</a:t>
            </a:r>
          </a:p>
        </p:txBody>
      </p:sp>
      <p:sp>
        <p:nvSpPr>
          <p:cNvPr id="5" name="TextBox 4">
            <a:extLst>
              <a:ext uri="{FF2B5EF4-FFF2-40B4-BE49-F238E27FC236}">
                <a16:creationId xmlns:a16="http://schemas.microsoft.com/office/drawing/2014/main" id="{257C1417-1CE6-6E42-ADBF-30CC453CB5C4}"/>
              </a:ext>
            </a:extLst>
          </p:cNvPr>
          <p:cNvSpPr txBox="1"/>
          <p:nvPr/>
        </p:nvSpPr>
        <p:spPr>
          <a:xfrm>
            <a:off x="7660204" y="6821289"/>
            <a:ext cx="9664716" cy="12688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2" tIns="27092" rIns="27092" bIns="27092" numCol="1" spcCol="38100" rtlCol="0" anchor="ctr">
            <a:spAutoFit/>
          </a:bodyPr>
          <a:lstStyle/>
          <a:p>
            <a:r>
              <a:rPr lang="en-GB" b="1" dirty="0">
                <a:solidFill>
                  <a:srgbClr val="184B5F"/>
                </a:solidFill>
              </a:rPr>
              <a:t>Money is never just about money. </a:t>
            </a:r>
            <a:endParaRPr kumimoji="0" lang="en-US" sz="3400" b="1" i="0" u="none" strike="noStrike" cap="none" spc="0" normalizeH="0" baseline="0" dirty="0">
              <a:ln>
                <a:noFill/>
              </a:ln>
              <a:solidFill>
                <a:srgbClr val="184B5F"/>
              </a:solidFill>
              <a:effectLst/>
              <a:uFillTx/>
              <a:latin typeface="+mj-lt"/>
              <a:ea typeface="+mj-ea"/>
              <a:cs typeface="+mj-cs"/>
              <a:sym typeface="Helvetica Neue"/>
            </a:endParaRPr>
          </a:p>
        </p:txBody>
      </p:sp>
      <p:sp>
        <p:nvSpPr>
          <p:cNvPr id="2" name="TextBox 1">
            <a:extLst>
              <a:ext uri="{FF2B5EF4-FFF2-40B4-BE49-F238E27FC236}">
                <a16:creationId xmlns:a16="http://schemas.microsoft.com/office/drawing/2014/main" id="{6DED743F-200B-3777-A0D8-B58D89C574A9}"/>
              </a:ext>
            </a:extLst>
          </p:cNvPr>
          <p:cNvSpPr txBox="1"/>
          <p:nvPr/>
        </p:nvSpPr>
        <p:spPr>
          <a:xfrm>
            <a:off x="7816603" y="3269215"/>
            <a:ext cx="875079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Money is often a taboo subject</a:t>
            </a:r>
          </a:p>
        </p:txBody>
      </p:sp>
    </p:spTree>
    <p:extLst>
      <p:ext uri="{BB962C8B-B14F-4D97-AF65-F5344CB8AC3E}">
        <p14:creationId xmlns:p14="http://schemas.microsoft.com/office/powerpoint/2010/main" val="41840612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05FBA-96A0-2347-B2B8-BC76EF56556C}"/>
              </a:ext>
            </a:extLst>
          </p:cNvPr>
          <p:cNvSpPr>
            <a:spLocks noGrp="1"/>
          </p:cNvSpPr>
          <p:nvPr>
            <p:ph type="body" sz="half" idx="13"/>
          </p:nvPr>
        </p:nvSpPr>
        <p:spPr>
          <a:xfrm>
            <a:off x="12512924" y="4600351"/>
            <a:ext cx="9974143" cy="3779494"/>
          </a:xfrm>
        </p:spPr>
        <p:txBody>
          <a:bodyPr/>
          <a:lstStyle/>
          <a:p>
            <a:pPr marL="0" indent="0">
              <a:buNone/>
            </a:pPr>
            <a:endParaRPr lang="en-US" b="1" dirty="0">
              <a:solidFill>
                <a:srgbClr val="184B5F"/>
              </a:solidFill>
            </a:endParaRPr>
          </a:p>
          <a:p>
            <a:pPr marL="0" indent="0">
              <a:buNone/>
            </a:pPr>
            <a:r>
              <a:rPr lang="en-US" b="1" dirty="0">
                <a:solidFill>
                  <a:srgbClr val="184B5F"/>
                </a:solidFill>
              </a:rPr>
              <a:t>“Money can’t find a purpose, but money can fund a purpose.” </a:t>
            </a:r>
          </a:p>
          <a:p>
            <a:pPr marL="0" indent="0">
              <a:buNone/>
            </a:pPr>
            <a:r>
              <a:rPr lang="en-US" b="1" dirty="0">
                <a:solidFill>
                  <a:srgbClr val="184B5F"/>
                </a:solidFill>
              </a:rPr>
              <a:t> Mitch Anthony</a:t>
            </a:r>
          </a:p>
        </p:txBody>
      </p:sp>
      <p:sp>
        <p:nvSpPr>
          <p:cNvPr id="3" name="Text Placeholder 2">
            <a:extLst>
              <a:ext uri="{FF2B5EF4-FFF2-40B4-BE49-F238E27FC236}">
                <a16:creationId xmlns:a16="http://schemas.microsoft.com/office/drawing/2014/main" id="{49556248-FF88-C54D-A485-244DD32D114B}"/>
              </a:ext>
            </a:extLst>
          </p:cNvPr>
          <p:cNvSpPr>
            <a:spLocks noGrp="1"/>
          </p:cNvSpPr>
          <p:nvPr>
            <p:ph type="body" sz="quarter" idx="14"/>
          </p:nvPr>
        </p:nvSpPr>
        <p:spPr>
          <a:xfrm>
            <a:off x="3035550" y="2956814"/>
            <a:ext cx="6376637" cy="2015934"/>
          </a:xfrm>
        </p:spPr>
        <p:txBody>
          <a:bodyPr/>
          <a:lstStyle/>
          <a:p>
            <a:r>
              <a:rPr lang="en-US" dirty="0"/>
              <a:t>Money &amp; Purpose</a:t>
            </a:r>
          </a:p>
        </p:txBody>
      </p:sp>
    </p:spTree>
    <p:extLst>
      <p:ext uri="{BB962C8B-B14F-4D97-AF65-F5344CB8AC3E}">
        <p14:creationId xmlns:p14="http://schemas.microsoft.com/office/powerpoint/2010/main" val="238397251"/>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05FBA-96A0-2347-B2B8-BC76EF56556C}"/>
              </a:ext>
            </a:extLst>
          </p:cNvPr>
          <p:cNvSpPr>
            <a:spLocks noGrp="1"/>
          </p:cNvSpPr>
          <p:nvPr>
            <p:ph type="body" sz="half" idx="13"/>
          </p:nvPr>
        </p:nvSpPr>
        <p:spPr>
          <a:xfrm>
            <a:off x="12512924" y="4281802"/>
            <a:ext cx="9974143" cy="4416592"/>
          </a:xfrm>
        </p:spPr>
        <p:txBody>
          <a:bodyPr/>
          <a:lstStyle/>
          <a:p>
            <a:pPr marL="0" indent="0">
              <a:buNone/>
            </a:pPr>
            <a:endParaRPr lang="en-US" b="1" dirty="0">
              <a:solidFill>
                <a:srgbClr val="184B5F"/>
              </a:solidFill>
            </a:endParaRPr>
          </a:p>
          <a:p>
            <a:pPr marL="0" indent="0">
              <a:buNone/>
            </a:pPr>
            <a:r>
              <a:rPr lang="en-US" b="1" dirty="0">
                <a:solidFill>
                  <a:srgbClr val="184B5F"/>
                </a:solidFill>
              </a:rPr>
              <a:t>“You need enough purpose to get up in the morning and enough money to sleep at night.”</a:t>
            </a:r>
          </a:p>
          <a:p>
            <a:pPr marL="0" indent="0">
              <a:buNone/>
            </a:pPr>
            <a:r>
              <a:rPr lang="en-US" b="1" dirty="0">
                <a:solidFill>
                  <a:srgbClr val="184B5F"/>
                </a:solidFill>
              </a:rPr>
              <a:t>Mitch Anthony</a:t>
            </a:r>
          </a:p>
        </p:txBody>
      </p:sp>
      <p:sp>
        <p:nvSpPr>
          <p:cNvPr id="3" name="Text Placeholder 2">
            <a:extLst>
              <a:ext uri="{FF2B5EF4-FFF2-40B4-BE49-F238E27FC236}">
                <a16:creationId xmlns:a16="http://schemas.microsoft.com/office/drawing/2014/main" id="{49556248-FF88-C54D-A485-244DD32D114B}"/>
              </a:ext>
            </a:extLst>
          </p:cNvPr>
          <p:cNvSpPr>
            <a:spLocks noGrp="1"/>
          </p:cNvSpPr>
          <p:nvPr>
            <p:ph type="body" sz="quarter" idx="14"/>
          </p:nvPr>
        </p:nvSpPr>
        <p:spPr>
          <a:xfrm>
            <a:off x="3035550" y="2956814"/>
            <a:ext cx="6376637" cy="2015934"/>
          </a:xfrm>
        </p:spPr>
        <p:txBody>
          <a:bodyPr/>
          <a:lstStyle/>
          <a:p>
            <a:r>
              <a:rPr lang="en-US" dirty="0"/>
              <a:t>Money &amp; Purpose</a:t>
            </a:r>
          </a:p>
        </p:txBody>
      </p:sp>
    </p:spTree>
    <p:extLst>
      <p:ext uri="{BB962C8B-B14F-4D97-AF65-F5344CB8AC3E}">
        <p14:creationId xmlns:p14="http://schemas.microsoft.com/office/powerpoint/2010/main" val="4163339729"/>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1. Identify and overcome common barriers to effective communication…"/>
          <p:cNvSpPr txBox="1"/>
          <p:nvPr/>
        </p:nvSpPr>
        <p:spPr>
          <a:xfrm>
            <a:off x="5777392" y="5414844"/>
            <a:ext cx="12829215" cy="1928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8" tIns="38098" rIns="38098" bIns="38098" anchor="ctr">
            <a:spAutoFit/>
          </a:bodyPr>
          <a:lstStyle/>
          <a:p>
            <a:pPr algn="ctr">
              <a:buSzPct val="100000"/>
              <a:defRPr b="1" spc="-138">
                <a:solidFill>
                  <a:srgbClr val="E53956"/>
                </a:solidFill>
              </a:defRPr>
            </a:pPr>
            <a:r>
              <a:rPr lang="en-GB" dirty="0">
                <a:solidFill>
                  <a:srgbClr val="184B5F"/>
                </a:solidFill>
              </a:rPr>
              <a:t>Personal finance is more personal than finance</a:t>
            </a:r>
          </a:p>
          <a:p>
            <a:pPr algn="ctr">
              <a:buSzPct val="100000"/>
              <a:defRPr b="1" spc="-138">
                <a:solidFill>
                  <a:srgbClr val="E53956"/>
                </a:solidFill>
              </a:defRPr>
            </a:pPr>
            <a:r>
              <a:rPr lang="en-GB" dirty="0">
                <a:solidFill>
                  <a:srgbClr val="184B5F"/>
                </a:solidFill>
              </a:rPr>
              <a:t>Tim Maurer</a:t>
            </a:r>
          </a:p>
        </p:txBody>
      </p:sp>
      <p:sp>
        <p:nvSpPr>
          <p:cNvPr id="283" name="1. Identify and overcome common barriers to effective communication…"/>
          <p:cNvSpPr txBox="1"/>
          <p:nvPr/>
        </p:nvSpPr>
        <p:spPr>
          <a:xfrm>
            <a:off x="12517899" y="6021933"/>
            <a:ext cx="9076104" cy="71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8" tIns="38098" rIns="38098" bIns="38098" anchor="ctr">
            <a:spAutoFit/>
          </a:bodyPr>
          <a:lstStyle/>
          <a:p>
            <a:pPr>
              <a:buSzPct val="100000"/>
              <a:defRPr b="1" spc="-138">
                <a:solidFill>
                  <a:srgbClr val="FF6B35"/>
                </a:solidFill>
              </a:defRPr>
            </a:pPr>
            <a:endParaRPr dirty="0"/>
          </a:p>
        </p:txBody>
      </p:sp>
    </p:spTree>
    <p:extLst>
      <p:ext uri="{BB962C8B-B14F-4D97-AF65-F5344CB8AC3E}">
        <p14:creationId xmlns:p14="http://schemas.microsoft.com/office/powerpoint/2010/main" val="2748312568"/>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477228-1D5A-D34B-8936-603049C5D826}"/>
              </a:ext>
            </a:extLst>
          </p:cNvPr>
          <p:cNvSpPr>
            <a:spLocks noGrp="1"/>
          </p:cNvSpPr>
          <p:nvPr>
            <p:ph type="body" idx="13"/>
          </p:nvPr>
        </p:nvSpPr>
        <p:spPr>
          <a:xfrm>
            <a:off x="4286948" y="4578147"/>
            <a:ext cx="15810110" cy="4559708"/>
          </a:xfrm>
        </p:spPr>
        <p:txBody>
          <a:bodyPr/>
          <a:lstStyle/>
          <a:p>
            <a:endParaRPr lang="en-US" sz="4500" dirty="0">
              <a:solidFill>
                <a:srgbClr val="0000FF"/>
              </a:solidFill>
              <a:hlinkClick r:id="rId2">
                <a:extLst>
                  <a:ext uri="{A12FA001-AC4F-418D-AE19-62706E023703}">
                    <ahyp:hlinkClr xmlns:ahyp="http://schemas.microsoft.com/office/drawing/2018/hyperlinkcolor" val="tx"/>
                  </a:ext>
                </a:extLst>
              </a:hlinkClick>
            </a:endParaRPr>
          </a:p>
          <a:p>
            <a:r>
              <a:rPr lang="en-US" sz="4800" spc="0" dirty="0">
                <a:solidFill>
                  <a:srgbClr val="184B5F"/>
                </a:solidFill>
              </a:rPr>
              <a:t>Melissa Kidd</a:t>
            </a:r>
            <a:br>
              <a:rPr lang="en-US" sz="4800" spc="0" dirty="0">
                <a:solidFill>
                  <a:srgbClr val="184B5F"/>
                </a:solidFill>
              </a:rPr>
            </a:br>
            <a:r>
              <a:rPr lang="en-US" sz="4800" spc="0" dirty="0">
                <a:solidFill>
                  <a:srgbClr val="184B5F"/>
                </a:solidFill>
                <a:hlinkClick r:id="rId3">
                  <a:extLst>
                    <a:ext uri="{A12FA001-AC4F-418D-AE19-62706E023703}">
                      <ahyp:hlinkClr xmlns:ahyp="http://schemas.microsoft.com/office/drawing/2018/hyperlinkcolor" val="tx"/>
                    </a:ext>
                  </a:extLst>
                </a:hlinkClick>
              </a:rPr>
              <a:t>Melissa@motem.co.uk</a:t>
            </a:r>
            <a:br>
              <a:rPr lang="en-US" sz="4800" dirty="0">
                <a:solidFill>
                  <a:srgbClr val="184B5F"/>
                </a:solidFill>
              </a:rPr>
            </a:br>
            <a:r>
              <a:rPr lang="en-US" sz="4800" dirty="0">
                <a:solidFill>
                  <a:srgbClr val="184B5F"/>
                </a:solidFill>
                <a:hlinkClick r:id="rId4">
                  <a:extLst>
                    <a:ext uri="{A12FA001-AC4F-418D-AE19-62706E023703}">
                      <ahyp:hlinkClr xmlns:ahyp="http://schemas.microsoft.com/office/drawing/2018/hyperlinkcolor" val="tx"/>
                    </a:ext>
                  </a:extLst>
                </a:hlinkClick>
              </a:rPr>
              <a:t>www.motem.co.uk</a:t>
            </a:r>
            <a:br>
              <a:rPr lang="en-GB" sz="4800" dirty="0"/>
            </a:br>
            <a:r>
              <a:rPr lang="en-GB" sz="4800" u="sng" dirty="0">
                <a:solidFill>
                  <a:srgbClr val="184B5F"/>
                </a:solidFill>
                <a:hlinkClick r:id="rId5">
                  <a:extLst>
                    <a:ext uri="{A12FA001-AC4F-418D-AE19-62706E023703}">
                      <ahyp:hlinkClr xmlns:ahyp="http://schemas.microsoft.com/office/drawing/2018/hyperlinkcolor" val="tx"/>
                    </a:ext>
                  </a:extLst>
                </a:hlinkClick>
              </a:rPr>
              <a:t>https://www.linkedin.com/in/melissakidd</a:t>
            </a:r>
            <a:br>
              <a:rPr lang="en-GB" sz="4800" u="sng" dirty="0"/>
            </a:br>
            <a:endParaRPr lang="en-US" sz="4500" dirty="0"/>
          </a:p>
        </p:txBody>
      </p:sp>
      <p:sp>
        <p:nvSpPr>
          <p:cNvPr id="3" name="Text Placeholder 2">
            <a:extLst>
              <a:ext uri="{FF2B5EF4-FFF2-40B4-BE49-F238E27FC236}">
                <a16:creationId xmlns:a16="http://schemas.microsoft.com/office/drawing/2014/main" id="{0D39BB82-0C32-D247-80E2-5797A64D5BB3}"/>
              </a:ext>
            </a:extLst>
          </p:cNvPr>
          <p:cNvSpPr>
            <a:spLocks noGrp="1"/>
          </p:cNvSpPr>
          <p:nvPr>
            <p:ph type="body" sz="quarter" idx="14"/>
          </p:nvPr>
        </p:nvSpPr>
        <p:spPr>
          <a:xfrm>
            <a:off x="4286945" y="938817"/>
            <a:ext cx="15810110" cy="741739"/>
          </a:xfrm>
        </p:spPr>
        <p:txBody>
          <a:bodyPr/>
          <a:lstStyle/>
          <a:p>
            <a:r>
              <a:rPr lang="en-US" dirty="0">
                <a:solidFill>
                  <a:srgbClr val="F25959"/>
                </a:solidFill>
              </a:rPr>
              <a:t>Next steps:</a:t>
            </a:r>
          </a:p>
        </p:txBody>
      </p:sp>
    </p:spTree>
    <p:extLst>
      <p:ext uri="{BB962C8B-B14F-4D97-AF65-F5344CB8AC3E}">
        <p14:creationId xmlns:p14="http://schemas.microsoft.com/office/powerpoint/2010/main" val="26471190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FED940-5E34-674C-B765-D0C1ABAA0BB6}"/>
              </a:ext>
            </a:extLst>
          </p:cNvPr>
          <p:cNvSpPr>
            <a:spLocks noGrp="1"/>
          </p:cNvSpPr>
          <p:nvPr>
            <p:ph type="pic" sz="quarter" idx="13"/>
          </p:nvPr>
        </p:nvSpPr>
        <p:spPr/>
      </p:sp>
      <p:sp>
        <p:nvSpPr>
          <p:cNvPr id="6" name="Text Placeholder 5">
            <a:extLst>
              <a:ext uri="{FF2B5EF4-FFF2-40B4-BE49-F238E27FC236}">
                <a16:creationId xmlns:a16="http://schemas.microsoft.com/office/drawing/2014/main" id="{308248C8-1305-984C-B606-A66BF0ADB16A}"/>
              </a:ext>
            </a:extLst>
          </p:cNvPr>
          <p:cNvSpPr>
            <a:spLocks noGrp="1"/>
          </p:cNvSpPr>
          <p:nvPr>
            <p:ph type="body" sz="quarter" idx="14"/>
          </p:nvPr>
        </p:nvSpPr>
        <p:spPr>
          <a:xfrm>
            <a:off x="11892212" y="3650280"/>
            <a:ext cx="10710613" cy="11244615"/>
          </a:xfrm>
        </p:spPr>
        <p:txBody>
          <a:bodyPr/>
          <a:lstStyle/>
          <a:p>
            <a:pPr marL="0" indent="0">
              <a:buNone/>
            </a:pPr>
            <a:r>
              <a:rPr lang="en-GB" sz="4400" b="1" dirty="0">
                <a:solidFill>
                  <a:schemeClr val="bg1">
                    <a:lumMod val="20000"/>
                    <a:lumOff val="80000"/>
                  </a:schemeClr>
                </a:solidFill>
              </a:rPr>
              <a:t>“</a:t>
            </a:r>
            <a:r>
              <a:rPr lang="en-GB" sz="5400" b="1" dirty="0">
                <a:solidFill>
                  <a:schemeClr val="bg1">
                    <a:lumMod val="20000"/>
                    <a:lumOff val="80000"/>
                  </a:schemeClr>
                </a:solidFill>
              </a:rPr>
              <a:t>Money is about status, access, comfort, freedom, trust, loyalty, betrayal, fairness, interdependence and more.</a:t>
            </a:r>
          </a:p>
          <a:p>
            <a:pPr marL="0" indent="0">
              <a:buNone/>
            </a:pPr>
            <a:r>
              <a:rPr lang="en-GB" sz="5400" b="1" dirty="0">
                <a:solidFill>
                  <a:schemeClr val="bg1">
                    <a:lumMod val="20000"/>
                    <a:lumOff val="80000"/>
                  </a:schemeClr>
                </a:solidFill>
              </a:rPr>
              <a:t>Money is tied to our sense of self-worth and our feelings of power and powerlessness.”</a:t>
            </a:r>
          </a:p>
          <a:p>
            <a:pPr marL="0" indent="0" algn="r">
              <a:buNone/>
            </a:pPr>
            <a:r>
              <a:rPr lang="en-GB" sz="5400" b="1" dirty="0">
                <a:solidFill>
                  <a:schemeClr val="bg1">
                    <a:lumMod val="20000"/>
                    <a:lumOff val="80000"/>
                  </a:schemeClr>
                </a:solidFill>
              </a:rPr>
              <a:t>Esther </a:t>
            </a:r>
            <a:r>
              <a:rPr lang="en-GB" sz="5400" b="1" dirty="0" err="1">
                <a:solidFill>
                  <a:schemeClr val="bg1">
                    <a:lumMod val="20000"/>
                    <a:lumOff val="80000"/>
                  </a:schemeClr>
                </a:solidFill>
              </a:rPr>
              <a:t>Perel</a:t>
            </a:r>
            <a:r>
              <a:rPr lang="en-GB" sz="5400" b="1" dirty="0">
                <a:solidFill>
                  <a:schemeClr val="bg1">
                    <a:lumMod val="20000"/>
                    <a:lumOff val="80000"/>
                  </a:schemeClr>
                </a:solidFill>
              </a:rPr>
              <a:t> </a:t>
            </a:r>
          </a:p>
          <a:p>
            <a:pPr marL="0" indent="0">
              <a:buNone/>
            </a:pPr>
            <a:endParaRPr lang="en-GB" sz="6000" b="1" dirty="0">
              <a:solidFill>
                <a:schemeClr val="bg1">
                  <a:lumMod val="20000"/>
                  <a:lumOff val="80000"/>
                </a:schemeClr>
              </a:solidFill>
            </a:endParaRPr>
          </a:p>
          <a:p>
            <a:pPr marL="0" indent="0">
              <a:buNone/>
            </a:pPr>
            <a:endParaRPr lang="en-GB" sz="6000" b="1" dirty="0">
              <a:solidFill>
                <a:schemeClr val="bg1">
                  <a:lumMod val="20000"/>
                  <a:lumOff val="80000"/>
                </a:schemeClr>
              </a:solidFill>
            </a:endParaRPr>
          </a:p>
          <a:p>
            <a:endParaRPr lang="en-US" dirty="0"/>
          </a:p>
        </p:txBody>
      </p:sp>
    </p:spTree>
    <p:extLst>
      <p:ext uri="{BB962C8B-B14F-4D97-AF65-F5344CB8AC3E}">
        <p14:creationId xmlns:p14="http://schemas.microsoft.com/office/powerpoint/2010/main" val="348240928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BB3DB-8369-2442-B74D-460143195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8" y="-1388369"/>
            <a:ext cx="24806031" cy="16038953"/>
          </a:xfrm>
          <a:prstGeom prst="rect">
            <a:avLst/>
          </a:prstGeom>
        </p:spPr>
      </p:pic>
      <p:sp>
        <p:nvSpPr>
          <p:cNvPr id="4" name="TextBox 3">
            <a:extLst>
              <a:ext uri="{FF2B5EF4-FFF2-40B4-BE49-F238E27FC236}">
                <a16:creationId xmlns:a16="http://schemas.microsoft.com/office/drawing/2014/main" id="{366DB5FA-ACE8-E945-BE87-2C03160DD5DF}"/>
              </a:ext>
            </a:extLst>
          </p:cNvPr>
          <p:cNvSpPr txBox="1"/>
          <p:nvPr/>
        </p:nvSpPr>
        <p:spPr>
          <a:xfrm>
            <a:off x="14761900" y="1634461"/>
            <a:ext cx="7633711" cy="1074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2" tIns="27092" rIns="27092" bIns="27092" numCol="1" spcCol="38100" rtlCol="0" anchor="ctr">
            <a:spAutoFit/>
          </a:bodyPr>
          <a:lstStyle/>
          <a:p>
            <a:pPr marL="0" marR="0" indent="0" algn="l" defTabSz="1733930" rtl="0" fontAlgn="auto" latinLnBrk="0" hangingPunct="0">
              <a:lnSpc>
                <a:spcPct val="90000"/>
              </a:lnSpc>
              <a:spcBef>
                <a:spcPts val="3200"/>
              </a:spcBef>
              <a:spcAft>
                <a:spcPts val="0"/>
              </a:spcAft>
              <a:buClrTx/>
              <a:buSzTx/>
              <a:buFontTx/>
              <a:buNone/>
              <a:tabLst/>
            </a:pPr>
            <a:r>
              <a:rPr kumimoji="0" lang="en-US" sz="4400" b="1" i="0" u="none" strike="noStrike" cap="none" spc="0" normalizeH="0" baseline="0" dirty="0">
                <a:ln>
                  <a:noFill/>
                </a:ln>
                <a:solidFill>
                  <a:schemeClr val="bg1">
                    <a:lumMod val="20000"/>
                    <a:lumOff val="80000"/>
                  </a:schemeClr>
                </a:solidFill>
                <a:effectLst/>
                <a:uFillTx/>
                <a:latin typeface="+mj-lt"/>
                <a:ea typeface="+mj-ea"/>
                <a:cs typeface="+mj-cs"/>
                <a:sym typeface="Helvetica Neue"/>
              </a:rPr>
              <a:t>Our relationship with money</a:t>
            </a:r>
          </a:p>
        </p:txBody>
      </p:sp>
      <p:pic>
        <p:nvPicPr>
          <p:cNvPr id="5" name="Picture 4">
            <a:extLst>
              <a:ext uri="{FF2B5EF4-FFF2-40B4-BE49-F238E27FC236}">
                <a16:creationId xmlns:a16="http://schemas.microsoft.com/office/drawing/2014/main" id="{62026649-9FC0-2D4E-B38B-0F2657583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076" y="12658725"/>
            <a:ext cx="3175000" cy="685800"/>
          </a:xfrm>
          <a:prstGeom prst="rect">
            <a:avLst/>
          </a:prstGeom>
        </p:spPr>
      </p:pic>
    </p:spTree>
    <p:extLst>
      <p:ext uri="{BB962C8B-B14F-4D97-AF65-F5344CB8AC3E}">
        <p14:creationId xmlns:p14="http://schemas.microsoft.com/office/powerpoint/2010/main" val="16146617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88763-EBE1-A219-D060-EF7F27DBB421}"/>
              </a:ext>
            </a:extLst>
          </p:cNvPr>
          <p:cNvSpPr txBox="1"/>
          <p:nvPr/>
        </p:nvSpPr>
        <p:spPr>
          <a:xfrm>
            <a:off x="5311788" y="3698256"/>
            <a:ext cx="13684834" cy="2505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b="1" dirty="0">
                <a:solidFill>
                  <a:schemeClr val="bg1"/>
                </a:solidFill>
              </a:rPr>
              <a:t>In pairs, discuss the extent to which you believe:</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3" name="TextBox 2">
            <a:extLst>
              <a:ext uri="{FF2B5EF4-FFF2-40B4-BE49-F238E27FC236}">
                <a16:creationId xmlns:a16="http://schemas.microsoft.com/office/drawing/2014/main" id="{2603FB55-44B1-BE87-9A8B-0CC30D504033}"/>
              </a:ext>
            </a:extLst>
          </p:cNvPr>
          <p:cNvSpPr txBox="1"/>
          <p:nvPr/>
        </p:nvSpPr>
        <p:spPr>
          <a:xfrm>
            <a:off x="5979634" y="6203555"/>
            <a:ext cx="12589983"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b="1" dirty="0">
                <a:solidFill>
                  <a:srgbClr val="E63956"/>
                </a:solidFill>
              </a:rPr>
              <a:t>The key to happiness is to have more money</a:t>
            </a:r>
            <a:endParaRPr kumimoji="0" lang="en-US" sz="4600" b="1" i="0" u="none" strike="noStrike" cap="none" spc="0" normalizeH="0" baseline="0" dirty="0">
              <a:ln>
                <a:noFill/>
              </a:ln>
              <a:solidFill>
                <a:srgbClr val="E63956"/>
              </a:solidFill>
              <a:effectLst/>
              <a:uFillTx/>
              <a:latin typeface="+mj-lt"/>
              <a:ea typeface="+mj-ea"/>
              <a:cs typeface="+mj-cs"/>
              <a:sym typeface="Helvetica Neue"/>
            </a:endParaRPr>
          </a:p>
        </p:txBody>
      </p:sp>
      <p:sp>
        <p:nvSpPr>
          <p:cNvPr id="4" name="TextBox 3">
            <a:extLst>
              <a:ext uri="{FF2B5EF4-FFF2-40B4-BE49-F238E27FC236}">
                <a16:creationId xmlns:a16="http://schemas.microsoft.com/office/drawing/2014/main" id="{B8832FB3-116E-C068-6B6F-E1E3B8AD17FE}"/>
              </a:ext>
            </a:extLst>
          </p:cNvPr>
          <p:cNvSpPr txBox="1"/>
          <p:nvPr/>
        </p:nvSpPr>
        <p:spPr>
          <a:xfrm>
            <a:off x="10487025" y="8641315"/>
            <a:ext cx="1921999"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184B5F"/>
                </a:solidFill>
              </a:rPr>
              <a:t>5 mins</a:t>
            </a:r>
            <a:endParaRPr kumimoji="0" lang="en-US" sz="4600" b="1" i="0" u="none" strike="noStrike" cap="none" spc="0" normalizeH="0" baseline="0" dirty="0">
              <a:ln>
                <a:noFill/>
              </a:ln>
              <a:solidFill>
                <a:srgbClr val="184B5F"/>
              </a:solidFill>
              <a:effectLst/>
              <a:uFillTx/>
              <a:latin typeface="+mj-lt"/>
              <a:ea typeface="+mj-ea"/>
              <a:cs typeface="+mj-cs"/>
              <a:sym typeface="Helvetica Neue"/>
            </a:endParaRPr>
          </a:p>
        </p:txBody>
      </p:sp>
    </p:spTree>
    <p:extLst>
      <p:ext uri="{BB962C8B-B14F-4D97-AF65-F5344CB8AC3E}">
        <p14:creationId xmlns:p14="http://schemas.microsoft.com/office/powerpoint/2010/main" val="14927740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C76A1-481C-D783-A5E4-2CA3A5FB1529}"/>
              </a:ext>
            </a:extLst>
          </p:cNvPr>
          <p:cNvPicPr>
            <a:picLocks noChangeAspect="1"/>
          </p:cNvPicPr>
          <p:nvPr/>
        </p:nvPicPr>
        <p:blipFill rotWithShape="1">
          <a:blip r:embed="rId2">
            <a:extLst>
              <a:ext uri="{28A0092B-C50C-407E-A947-70E740481C1C}">
                <a14:useLocalDpi xmlns:a14="http://schemas.microsoft.com/office/drawing/2010/main" val="0"/>
              </a:ext>
            </a:extLst>
          </a:blip>
          <a:srcRect l="709" t="2867"/>
          <a:stretch/>
        </p:blipFill>
        <p:spPr>
          <a:xfrm>
            <a:off x="7267075" y="1876926"/>
            <a:ext cx="10857618" cy="9282400"/>
          </a:xfrm>
          <a:prstGeom prst="rect">
            <a:avLst/>
          </a:prstGeom>
        </p:spPr>
      </p:pic>
      <p:sp>
        <p:nvSpPr>
          <p:cNvPr id="2" name="TextBox 1">
            <a:extLst>
              <a:ext uri="{FF2B5EF4-FFF2-40B4-BE49-F238E27FC236}">
                <a16:creationId xmlns:a16="http://schemas.microsoft.com/office/drawing/2014/main" id="{97C84623-2536-CE30-D82D-F98D537788D7}"/>
              </a:ext>
            </a:extLst>
          </p:cNvPr>
          <p:cNvSpPr txBox="1"/>
          <p:nvPr/>
        </p:nvSpPr>
        <p:spPr>
          <a:xfrm>
            <a:off x="17116425" y="11384515"/>
            <a:ext cx="3387144"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Brad </a:t>
            </a:r>
            <a:r>
              <a:rPr kumimoji="0" lang="en-US" sz="4600" b="1" i="0" u="none" strike="noStrike" cap="none" spc="0" normalizeH="0" baseline="0" dirty="0" err="1">
                <a:ln>
                  <a:noFill/>
                </a:ln>
                <a:solidFill>
                  <a:srgbClr val="000000"/>
                </a:solidFill>
                <a:effectLst/>
                <a:uFillTx/>
                <a:latin typeface="+mj-lt"/>
                <a:ea typeface="+mj-ea"/>
                <a:cs typeface="+mj-cs"/>
                <a:sym typeface="Helvetica Neue"/>
              </a:rPr>
              <a:t>Klontz</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sp>
        <p:nvSpPr>
          <p:cNvPr id="4" name="TextBox 3">
            <a:extLst>
              <a:ext uri="{FF2B5EF4-FFF2-40B4-BE49-F238E27FC236}">
                <a16:creationId xmlns:a16="http://schemas.microsoft.com/office/drawing/2014/main" id="{E4524AD8-1516-F054-3F84-E1A9D890A0A9}"/>
              </a:ext>
            </a:extLst>
          </p:cNvPr>
          <p:cNvSpPr txBox="1"/>
          <p:nvPr/>
        </p:nvSpPr>
        <p:spPr>
          <a:xfrm>
            <a:off x="1943100" y="11641690"/>
            <a:ext cx="19236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Page 2</a:t>
            </a:r>
          </a:p>
        </p:txBody>
      </p:sp>
    </p:spTree>
    <p:extLst>
      <p:ext uri="{BB962C8B-B14F-4D97-AF65-F5344CB8AC3E}">
        <p14:creationId xmlns:p14="http://schemas.microsoft.com/office/powerpoint/2010/main" val="42019617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D342B6-13D3-7EAC-E0FF-39876A29E592}"/>
              </a:ext>
            </a:extLst>
          </p:cNvPr>
          <p:cNvSpPr txBox="1"/>
          <p:nvPr/>
        </p:nvSpPr>
        <p:spPr>
          <a:xfrm>
            <a:off x="11217944" y="5588915"/>
            <a:ext cx="623087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Prepping your mindset </a:t>
            </a:r>
          </a:p>
        </p:txBody>
      </p:sp>
      <p:pic>
        <p:nvPicPr>
          <p:cNvPr id="3" name="Picture 2">
            <a:extLst>
              <a:ext uri="{FF2B5EF4-FFF2-40B4-BE49-F238E27FC236}">
                <a16:creationId xmlns:a16="http://schemas.microsoft.com/office/drawing/2014/main" id="{FDDDE383-85E2-DEBC-4EE1-03D989C71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8962"/>
            <a:ext cx="24974550" cy="17695754"/>
          </a:xfrm>
          <a:prstGeom prst="rect">
            <a:avLst/>
          </a:prstGeom>
        </p:spPr>
      </p:pic>
      <p:sp>
        <p:nvSpPr>
          <p:cNvPr id="5" name="TextBox 4">
            <a:extLst>
              <a:ext uri="{FF2B5EF4-FFF2-40B4-BE49-F238E27FC236}">
                <a16:creationId xmlns:a16="http://schemas.microsoft.com/office/drawing/2014/main" id="{B987A5BB-C177-5CCE-318C-5EFD59647276}"/>
              </a:ext>
            </a:extLst>
          </p:cNvPr>
          <p:cNvSpPr txBox="1"/>
          <p:nvPr/>
        </p:nvSpPr>
        <p:spPr>
          <a:xfrm>
            <a:off x="10944225" y="5055108"/>
            <a:ext cx="3389154" cy="38395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Prepping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your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mindset</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ahead of meetings</a:t>
            </a:r>
          </a:p>
        </p:txBody>
      </p:sp>
      <p:sp>
        <p:nvSpPr>
          <p:cNvPr id="6" name="TextBox 5">
            <a:extLst>
              <a:ext uri="{FF2B5EF4-FFF2-40B4-BE49-F238E27FC236}">
                <a16:creationId xmlns:a16="http://schemas.microsoft.com/office/drawing/2014/main" id="{E1452D68-AB5B-FAB0-A7E1-6E64E942BF14}"/>
              </a:ext>
            </a:extLst>
          </p:cNvPr>
          <p:cNvSpPr txBox="1"/>
          <p:nvPr/>
        </p:nvSpPr>
        <p:spPr>
          <a:xfrm>
            <a:off x="11801475" y="9755740"/>
            <a:ext cx="19236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Page 3</a:t>
            </a:r>
          </a:p>
        </p:txBody>
      </p:sp>
    </p:spTree>
    <p:extLst>
      <p:ext uri="{BB962C8B-B14F-4D97-AF65-F5344CB8AC3E}">
        <p14:creationId xmlns:p14="http://schemas.microsoft.com/office/powerpoint/2010/main" val="8888313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A3880-862D-71DB-8DCE-EAAC1DE2A8E4}"/>
              </a:ext>
            </a:extLst>
          </p:cNvPr>
          <p:cNvSpPr>
            <a:spLocks noGrp="1"/>
          </p:cNvSpPr>
          <p:nvPr>
            <p:ph type="body" sz="half" idx="13"/>
          </p:nvPr>
        </p:nvSpPr>
        <p:spPr>
          <a:xfrm>
            <a:off x="9206665" y="4372705"/>
            <a:ext cx="16439950" cy="4970589"/>
          </a:xfrm>
        </p:spPr>
        <p:txBody>
          <a:bodyPr/>
          <a:lstStyle/>
          <a:p>
            <a:r>
              <a:rPr lang="en-US" dirty="0"/>
              <a:t>Curiosity</a:t>
            </a:r>
          </a:p>
          <a:p>
            <a:r>
              <a:rPr lang="en-US" dirty="0"/>
              <a:t>Presence</a:t>
            </a:r>
          </a:p>
          <a:p>
            <a:r>
              <a:rPr lang="en-US" dirty="0"/>
              <a:t>Attunement</a:t>
            </a:r>
          </a:p>
        </p:txBody>
      </p:sp>
      <p:sp>
        <p:nvSpPr>
          <p:cNvPr id="3" name="Text Placeholder 2">
            <a:extLst>
              <a:ext uri="{FF2B5EF4-FFF2-40B4-BE49-F238E27FC236}">
                <a16:creationId xmlns:a16="http://schemas.microsoft.com/office/drawing/2014/main" id="{705E0337-3703-1558-CDA9-F5E6A2AE1318}"/>
              </a:ext>
            </a:extLst>
          </p:cNvPr>
          <p:cNvSpPr>
            <a:spLocks noGrp="1"/>
          </p:cNvSpPr>
          <p:nvPr>
            <p:ph type="body" sz="quarter" idx="14"/>
          </p:nvPr>
        </p:nvSpPr>
        <p:spPr>
          <a:xfrm>
            <a:off x="4286945" y="938817"/>
            <a:ext cx="15810110" cy="741739"/>
          </a:xfrm>
        </p:spPr>
        <p:txBody>
          <a:bodyPr/>
          <a:lstStyle/>
          <a:p>
            <a:r>
              <a:rPr lang="en-US" dirty="0"/>
              <a:t>Your meeting mindset</a:t>
            </a:r>
          </a:p>
        </p:txBody>
      </p:sp>
      <p:pic>
        <p:nvPicPr>
          <p:cNvPr id="5" name="Picture 4">
            <a:extLst>
              <a:ext uri="{FF2B5EF4-FFF2-40B4-BE49-F238E27FC236}">
                <a16:creationId xmlns:a16="http://schemas.microsoft.com/office/drawing/2014/main" id="{89ACAD4D-7740-EF47-DAC8-B0D312B3F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3992278"/>
            <a:ext cx="10342276" cy="6894851"/>
          </a:xfrm>
          <a:prstGeom prst="rect">
            <a:avLst/>
          </a:prstGeom>
        </p:spPr>
      </p:pic>
    </p:spTree>
    <p:extLst>
      <p:ext uri="{BB962C8B-B14F-4D97-AF65-F5344CB8AC3E}">
        <p14:creationId xmlns:p14="http://schemas.microsoft.com/office/powerpoint/2010/main" val="2448498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E5CD59-7922-4578-4E52-B1BE11941DB5}"/>
              </a:ext>
            </a:extLst>
          </p:cNvPr>
          <p:cNvSpPr txBox="1"/>
          <p:nvPr/>
        </p:nvSpPr>
        <p:spPr>
          <a:xfrm>
            <a:off x="8658225" y="8486775"/>
            <a:ext cx="61940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b="1" i="0" dirty="0">
                <a:solidFill>
                  <a:srgbClr val="040C28"/>
                </a:solidFill>
                <a:effectLst/>
              </a:rPr>
              <a:t>Come to your senses</a:t>
            </a:r>
          </a:p>
        </p:txBody>
      </p:sp>
      <p:sp>
        <p:nvSpPr>
          <p:cNvPr id="5" name="TextBox 4">
            <a:extLst>
              <a:ext uri="{FF2B5EF4-FFF2-40B4-BE49-F238E27FC236}">
                <a16:creationId xmlns:a16="http://schemas.microsoft.com/office/drawing/2014/main" id="{D65296FC-77C4-3797-A991-2FAD763EA6AE}"/>
              </a:ext>
            </a:extLst>
          </p:cNvPr>
          <p:cNvSpPr txBox="1"/>
          <p:nvPr/>
        </p:nvSpPr>
        <p:spPr>
          <a:xfrm>
            <a:off x="5824241" y="1569673"/>
            <a:ext cx="15331118"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Practical tips for developing presence and attunement</a:t>
            </a:r>
          </a:p>
        </p:txBody>
      </p:sp>
      <p:sp>
        <p:nvSpPr>
          <p:cNvPr id="6" name="TextBox 5">
            <a:extLst>
              <a:ext uri="{FF2B5EF4-FFF2-40B4-BE49-F238E27FC236}">
                <a16:creationId xmlns:a16="http://schemas.microsoft.com/office/drawing/2014/main" id="{A09498D8-9B25-9EEE-BDDB-23054411E462}"/>
              </a:ext>
            </a:extLst>
          </p:cNvPr>
          <p:cNvSpPr txBox="1"/>
          <p:nvPr/>
        </p:nvSpPr>
        <p:spPr>
          <a:xfrm>
            <a:off x="4114801" y="4592128"/>
            <a:ext cx="19213988" cy="192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When yo</a:t>
            </a:r>
            <a:r>
              <a:rPr lang="en-US" dirty="0"/>
              <a:t>u have a busy, crowded and worried mind, it can be hard to connect with others…</a:t>
            </a: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7" name="TextBox 6">
            <a:extLst>
              <a:ext uri="{FF2B5EF4-FFF2-40B4-BE49-F238E27FC236}">
                <a16:creationId xmlns:a16="http://schemas.microsoft.com/office/drawing/2014/main" id="{ECC50782-D57C-59A5-68A0-CBA2A814F667}"/>
              </a:ext>
            </a:extLst>
          </p:cNvPr>
          <p:cNvSpPr txBox="1"/>
          <p:nvPr/>
        </p:nvSpPr>
        <p:spPr>
          <a:xfrm>
            <a:off x="8658225" y="7195654"/>
            <a:ext cx="8653008"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Deep breaths: in for 3 out for 6</a:t>
            </a:r>
          </a:p>
        </p:txBody>
      </p:sp>
    </p:spTree>
    <p:extLst>
      <p:ext uri="{BB962C8B-B14F-4D97-AF65-F5344CB8AC3E}">
        <p14:creationId xmlns:p14="http://schemas.microsoft.com/office/powerpoint/2010/main" val="33964820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22A21E-5D56-52AD-E2AC-6EB0DF2BD86A}"/>
              </a:ext>
            </a:extLst>
          </p:cNvPr>
          <p:cNvSpPr txBox="1"/>
          <p:nvPr/>
        </p:nvSpPr>
        <p:spPr>
          <a:xfrm>
            <a:off x="6224291" y="4279989"/>
            <a:ext cx="15299058"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Drop the story line and come into the present moment</a:t>
            </a:r>
          </a:p>
        </p:txBody>
      </p:sp>
      <p:sp>
        <p:nvSpPr>
          <p:cNvPr id="4" name="TextBox 3">
            <a:extLst>
              <a:ext uri="{FF2B5EF4-FFF2-40B4-BE49-F238E27FC236}">
                <a16:creationId xmlns:a16="http://schemas.microsoft.com/office/drawing/2014/main" id="{72426353-5166-6D8C-D5F1-5F23D7CAEC0E}"/>
              </a:ext>
            </a:extLst>
          </p:cNvPr>
          <p:cNvSpPr txBox="1"/>
          <p:nvPr/>
        </p:nvSpPr>
        <p:spPr>
          <a:xfrm>
            <a:off x="6224291" y="6990305"/>
            <a:ext cx="15707824" cy="192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Connect with the part of you that’s really curious about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the other human you’re about to meet</a:t>
            </a:r>
          </a:p>
        </p:txBody>
      </p:sp>
      <p:sp>
        <p:nvSpPr>
          <p:cNvPr id="5" name="TextBox 4">
            <a:extLst>
              <a:ext uri="{FF2B5EF4-FFF2-40B4-BE49-F238E27FC236}">
                <a16:creationId xmlns:a16="http://schemas.microsoft.com/office/drawing/2014/main" id="{D65296FC-77C4-3797-A991-2FAD763EA6AE}"/>
              </a:ext>
            </a:extLst>
          </p:cNvPr>
          <p:cNvSpPr txBox="1"/>
          <p:nvPr/>
        </p:nvSpPr>
        <p:spPr>
          <a:xfrm>
            <a:off x="5824241" y="1569673"/>
            <a:ext cx="15331118"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Practical tips for developing presence and attunement</a:t>
            </a:r>
          </a:p>
        </p:txBody>
      </p:sp>
    </p:spTree>
    <p:extLst>
      <p:ext uri="{BB962C8B-B14F-4D97-AF65-F5344CB8AC3E}">
        <p14:creationId xmlns:p14="http://schemas.microsoft.com/office/powerpoint/2010/main" val="5788509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DFB3D-4579-91A8-0B45-1A9DA4D30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8" y="-748516"/>
            <a:ext cx="24672759" cy="15427042"/>
          </a:xfrm>
          <a:prstGeom prst="rect">
            <a:avLst/>
          </a:prstGeom>
        </p:spPr>
      </p:pic>
      <p:sp>
        <p:nvSpPr>
          <p:cNvPr id="5" name="TextBox 4">
            <a:extLst>
              <a:ext uri="{FF2B5EF4-FFF2-40B4-BE49-F238E27FC236}">
                <a16:creationId xmlns:a16="http://schemas.microsoft.com/office/drawing/2014/main" id="{02CCDE29-74B6-276B-424F-E9164763B803}"/>
              </a:ext>
            </a:extLst>
          </p:cNvPr>
          <p:cNvSpPr txBox="1"/>
          <p:nvPr/>
        </p:nvSpPr>
        <p:spPr>
          <a:xfrm>
            <a:off x="2285999" y="3762592"/>
            <a:ext cx="4427621"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DD74F"/>
                </a:solidFill>
                <a:effectLst/>
                <a:uFillTx/>
                <a:latin typeface="+mj-lt"/>
                <a:ea typeface="+mj-ea"/>
                <a:cs typeface="+mj-cs"/>
                <a:sym typeface="Helvetica Neue"/>
              </a:rPr>
              <a:t>Ultimate Goal: clients calling you for their annual review</a:t>
            </a:r>
          </a:p>
        </p:txBody>
      </p:sp>
    </p:spTree>
    <p:extLst>
      <p:ext uri="{BB962C8B-B14F-4D97-AF65-F5344CB8AC3E}">
        <p14:creationId xmlns:p14="http://schemas.microsoft.com/office/powerpoint/2010/main" val="263117488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2C5239-EC40-1E48-A92D-AAFB627AAADD}"/>
              </a:ext>
            </a:extLst>
          </p:cNvPr>
          <p:cNvSpPr txBox="1"/>
          <p:nvPr/>
        </p:nvSpPr>
        <p:spPr>
          <a:xfrm>
            <a:off x="3571875" y="4995953"/>
            <a:ext cx="16366658" cy="3724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6000" b="1" i="0" u="none" strike="noStrike" cap="none" spc="0" normalizeH="0" baseline="0" dirty="0">
                <a:ln>
                  <a:noFill/>
                </a:ln>
                <a:solidFill>
                  <a:schemeClr val="accent4"/>
                </a:solidFill>
                <a:effectLst/>
                <a:uFillTx/>
                <a:latin typeface="+mj-lt"/>
                <a:ea typeface="+mj-ea"/>
                <a:cs typeface="+mj-cs"/>
                <a:sym typeface="Helvetica Neue"/>
              </a:rPr>
              <a:t>“Free yourself to make music, not applause”</a:t>
            </a:r>
          </a:p>
          <a:p>
            <a:pPr marL="0" marR="0" indent="0" algn="ctr" defTabSz="2438339" rtl="0" fontAlgn="auto" latinLnBrk="0" hangingPunct="0">
              <a:lnSpc>
                <a:spcPct val="90000"/>
              </a:lnSpc>
              <a:spcBef>
                <a:spcPts val="4500"/>
              </a:spcBef>
              <a:spcAft>
                <a:spcPts val="0"/>
              </a:spcAft>
              <a:buClrTx/>
              <a:buSzTx/>
              <a:buFontTx/>
              <a:buNone/>
              <a:tabLst/>
            </a:pPr>
            <a:r>
              <a:rPr lang="en-US" sz="6000" dirty="0">
                <a:solidFill>
                  <a:schemeClr val="accent4"/>
                </a:solidFill>
              </a:rPr>
              <a:t>Susan David, </a:t>
            </a:r>
            <a:br>
              <a:rPr lang="en-US" sz="6000" dirty="0">
                <a:solidFill>
                  <a:schemeClr val="accent4"/>
                </a:solidFill>
              </a:rPr>
            </a:br>
            <a:r>
              <a:rPr lang="en-US" sz="6000" dirty="0">
                <a:solidFill>
                  <a:schemeClr val="accent4"/>
                </a:solidFill>
              </a:rPr>
              <a:t>author Emotional Agility</a:t>
            </a:r>
            <a:endParaRPr kumimoji="0" lang="en-US" sz="6000" i="0" u="none" strike="noStrike" cap="none" spc="0" normalizeH="0" baseline="0" dirty="0">
              <a:ln>
                <a:noFill/>
              </a:ln>
              <a:solidFill>
                <a:schemeClr val="accent4"/>
              </a:solidFill>
              <a:effectLst/>
              <a:uFillTx/>
              <a:latin typeface="+mj-lt"/>
              <a:ea typeface="+mj-ea"/>
              <a:cs typeface="+mj-cs"/>
              <a:sym typeface="Helvetica Neue"/>
            </a:endParaRPr>
          </a:p>
        </p:txBody>
      </p:sp>
    </p:spTree>
    <p:extLst>
      <p:ext uri="{BB962C8B-B14F-4D97-AF65-F5344CB8AC3E}">
        <p14:creationId xmlns:p14="http://schemas.microsoft.com/office/powerpoint/2010/main" val="2379557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31824-5FF0-9DF0-4304-518A8C4D60D8}"/>
              </a:ext>
            </a:extLst>
          </p:cNvPr>
          <p:cNvSpPr>
            <a:spLocks noGrp="1"/>
          </p:cNvSpPr>
          <p:nvPr>
            <p:ph type="body" sz="half" idx="13"/>
          </p:nvPr>
        </p:nvSpPr>
        <p:spPr>
          <a:xfrm>
            <a:off x="10998449" y="3552097"/>
            <a:ext cx="9974143" cy="1988235"/>
          </a:xfrm>
        </p:spPr>
        <p:txBody>
          <a:bodyPr/>
          <a:lstStyle/>
          <a:p>
            <a:pPr marL="0" indent="0">
              <a:buNone/>
            </a:pPr>
            <a:r>
              <a:rPr lang="en-US" b="1" dirty="0">
                <a:solidFill>
                  <a:srgbClr val="184B5F"/>
                </a:solidFill>
              </a:rPr>
              <a:t>Trust is built from the experience you give someone – not necessarily through the questions you ask</a:t>
            </a:r>
          </a:p>
        </p:txBody>
      </p:sp>
      <p:sp>
        <p:nvSpPr>
          <p:cNvPr id="3" name="Text Placeholder 2">
            <a:extLst>
              <a:ext uri="{FF2B5EF4-FFF2-40B4-BE49-F238E27FC236}">
                <a16:creationId xmlns:a16="http://schemas.microsoft.com/office/drawing/2014/main" id="{8B97D10B-D823-A4AD-8E0E-D0E7034AFA9C}"/>
              </a:ext>
            </a:extLst>
          </p:cNvPr>
          <p:cNvSpPr>
            <a:spLocks noGrp="1"/>
          </p:cNvSpPr>
          <p:nvPr>
            <p:ph type="body" sz="quarter" idx="14"/>
          </p:nvPr>
        </p:nvSpPr>
        <p:spPr>
          <a:xfrm>
            <a:off x="3035550" y="3441562"/>
            <a:ext cx="6376637" cy="1046438"/>
          </a:xfrm>
        </p:spPr>
        <p:txBody>
          <a:bodyPr/>
          <a:lstStyle/>
          <a:p>
            <a:r>
              <a:rPr lang="en-US" dirty="0"/>
              <a:t>Remember</a:t>
            </a:r>
          </a:p>
        </p:txBody>
      </p:sp>
      <p:sp>
        <p:nvSpPr>
          <p:cNvPr id="4" name="TextBox 3">
            <a:extLst>
              <a:ext uri="{FF2B5EF4-FFF2-40B4-BE49-F238E27FC236}">
                <a16:creationId xmlns:a16="http://schemas.microsoft.com/office/drawing/2014/main" id="{9B67890A-63EC-73C5-88AD-3489BFA40442}"/>
              </a:ext>
            </a:extLst>
          </p:cNvPr>
          <p:cNvSpPr txBox="1"/>
          <p:nvPr/>
        </p:nvSpPr>
        <p:spPr>
          <a:xfrm>
            <a:off x="10998449" y="6220903"/>
            <a:ext cx="10978966" cy="38395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It’s important you’re present to what’s </a:t>
            </a:r>
            <a:br>
              <a:rPr kumimoji="0" lang="en-US" sz="4600" b="1" i="0" u="none" strike="noStrike" cap="none" spc="0" normalizeH="0" baseline="0" dirty="0">
                <a:ln>
                  <a:noFill/>
                </a:ln>
                <a:solidFill>
                  <a:srgbClr val="E63956"/>
                </a:solidFill>
                <a:effectLst/>
                <a:uFillTx/>
                <a:latin typeface="+mj-lt"/>
                <a:ea typeface="+mj-ea"/>
                <a:cs typeface="+mj-cs"/>
                <a:sym typeface="Helvetica Neue"/>
              </a:rPr>
            </a:br>
            <a:r>
              <a:rPr kumimoji="0" lang="en-US" sz="4600" b="1" i="0" u="none" strike="noStrike" cap="none" spc="0" normalizeH="0" baseline="0" dirty="0">
                <a:ln>
                  <a:noFill/>
                </a:ln>
                <a:solidFill>
                  <a:srgbClr val="E63956"/>
                </a:solidFill>
                <a:effectLst/>
                <a:uFillTx/>
                <a:latin typeface="+mj-lt"/>
                <a:ea typeface="+mj-ea"/>
                <a:cs typeface="+mj-cs"/>
                <a:sym typeface="Helvetica Neue"/>
              </a:rPr>
              <a:t>in the room, listen to your instinct. All</a:t>
            </a:r>
            <a:br>
              <a:rPr kumimoji="0" lang="en-US" sz="4600" b="1" i="0" u="none" strike="noStrike" cap="none" spc="0" normalizeH="0" baseline="0" dirty="0">
                <a:ln>
                  <a:noFill/>
                </a:ln>
                <a:solidFill>
                  <a:srgbClr val="E63956"/>
                </a:solidFill>
                <a:effectLst/>
                <a:uFillTx/>
                <a:latin typeface="+mj-lt"/>
                <a:ea typeface="+mj-ea"/>
                <a:cs typeface="+mj-cs"/>
                <a:sym typeface="Helvetica Neue"/>
              </a:rPr>
            </a:br>
            <a:r>
              <a:rPr kumimoji="0" lang="en-US" sz="4600" b="1" i="0" u="none" strike="noStrike" cap="none" spc="0" normalizeH="0" baseline="0" dirty="0">
                <a:ln>
                  <a:noFill/>
                </a:ln>
                <a:solidFill>
                  <a:srgbClr val="E63956"/>
                </a:solidFill>
                <a:effectLst/>
                <a:uFillTx/>
                <a:latin typeface="+mj-lt"/>
                <a:ea typeface="+mj-ea"/>
                <a:cs typeface="+mj-cs"/>
                <a:sym typeface="Helvetica Neue"/>
              </a:rPr>
              <a:t>clients are different – varying levels of </a:t>
            </a:r>
            <a:br>
              <a:rPr kumimoji="0" lang="en-US" sz="4600" b="1" i="0" u="none" strike="noStrike" cap="none" spc="0" normalizeH="0" baseline="0" dirty="0">
                <a:ln>
                  <a:noFill/>
                </a:ln>
                <a:solidFill>
                  <a:srgbClr val="E63956"/>
                </a:solidFill>
                <a:effectLst/>
                <a:uFillTx/>
                <a:latin typeface="+mj-lt"/>
                <a:ea typeface="+mj-ea"/>
                <a:cs typeface="+mj-cs"/>
                <a:sym typeface="Helvetica Neue"/>
              </a:rPr>
            </a:br>
            <a:r>
              <a:rPr kumimoji="0" lang="en-US" sz="4600" b="1" i="0" u="none" strike="noStrike" cap="none" spc="0" normalizeH="0" baseline="0" dirty="0">
                <a:ln>
                  <a:noFill/>
                </a:ln>
                <a:solidFill>
                  <a:srgbClr val="E63956"/>
                </a:solidFill>
                <a:effectLst/>
                <a:uFillTx/>
                <a:latin typeface="+mj-lt"/>
                <a:ea typeface="+mj-ea"/>
                <a:cs typeface="+mj-cs"/>
                <a:sym typeface="Helvetica Neue"/>
              </a:rPr>
              <a:t>clarity, willingness to be open </a:t>
            </a:r>
            <a:r>
              <a:rPr kumimoji="0" lang="en-US" sz="4600" b="1" i="0" u="none" strike="noStrike" cap="none" spc="0" normalizeH="0" baseline="0" dirty="0" err="1">
                <a:ln>
                  <a:noFill/>
                </a:ln>
                <a:solidFill>
                  <a:srgbClr val="E63956"/>
                </a:solidFill>
                <a:effectLst/>
                <a:uFillTx/>
                <a:latin typeface="+mj-lt"/>
                <a:ea typeface="+mj-ea"/>
                <a:cs typeface="+mj-cs"/>
                <a:sym typeface="Helvetica Neue"/>
              </a:rPr>
              <a:t>etc</a:t>
            </a:r>
            <a:br>
              <a:rPr kumimoji="0" lang="en-US" sz="4600" b="0" i="0" u="none" strike="noStrike" cap="none" spc="0" normalizeH="0" baseline="0" dirty="0">
                <a:ln>
                  <a:noFill/>
                </a:ln>
                <a:solidFill>
                  <a:srgbClr val="000000"/>
                </a:solidFill>
                <a:effectLst/>
                <a:uFillTx/>
                <a:latin typeface="+mj-lt"/>
                <a:ea typeface="+mj-ea"/>
                <a:cs typeface="+mj-cs"/>
                <a:sym typeface="Helvetica Neue"/>
              </a:rPr>
            </a:b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2649035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E63956"/>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16358885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s-build-close-up-273230.jpg">
            <a:extLst>
              <a:ext uri="{FF2B5EF4-FFF2-40B4-BE49-F238E27FC236}">
                <a16:creationId xmlns:a16="http://schemas.microsoft.com/office/drawing/2014/main" id="{980310A2-98BC-39F7-5EDE-584D5F498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73046"/>
          </a:xfrm>
          <a:prstGeom prst="rect">
            <a:avLst/>
          </a:prstGeom>
        </p:spPr>
      </p:pic>
      <p:sp>
        <p:nvSpPr>
          <p:cNvPr id="6" name="TextBox 5">
            <a:extLst>
              <a:ext uri="{FF2B5EF4-FFF2-40B4-BE49-F238E27FC236}">
                <a16:creationId xmlns:a16="http://schemas.microsoft.com/office/drawing/2014/main" id="{AC8C6FE9-2394-CB1D-A8EA-9A100C1E9412}"/>
              </a:ext>
            </a:extLst>
          </p:cNvPr>
          <p:cNvSpPr txBox="1"/>
          <p:nvPr/>
        </p:nvSpPr>
        <p:spPr>
          <a:xfrm>
            <a:off x="17854892" y="4058826"/>
            <a:ext cx="4766984" cy="5655394"/>
          </a:xfrm>
          <a:prstGeom prst="rect">
            <a:avLst/>
          </a:prstGeom>
          <a:noFill/>
        </p:spPr>
        <p:txBody>
          <a:bodyPr wrap="square" rtlCol="0">
            <a:spAutoFit/>
          </a:bodyPr>
          <a:lstStyle/>
          <a:p>
            <a:r>
              <a:rPr lang="en-US" sz="4500" b="1" dirty="0">
                <a:solidFill>
                  <a:srgbClr val="F1EDEE"/>
                </a:solidFill>
              </a:rPr>
              <a:t>Preparation – what steps do you take to get the client prepped for the meeting?</a:t>
            </a:r>
          </a:p>
          <a:p>
            <a:r>
              <a:rPr lang="en-US" sz="4500" b="1" dirty="0">
                <a:solidFill>
                  <a:srgbClr val="F1EDEE"/>
                </a:solidFill>
              </a:rPr>
              <a:t>Discuss in different pairs</a:t>
            </a:r>
          </a:p>
        </p:txBody>
      </p:sp>
    </p:spTree>
    <p:extLst>
      <p:ext uri="{BB962C8B-B14F-4D97-AF65-F5344CB8AC3E}">
        <p14:creationId xmlns:p14="http://schemas.microsoft.com/office/powerpoint/2010/main" val="32815667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BDADB8-0863-B933-5C38-2647CB63E3CA}"/>
              </a:ext>
            </a:extLst>
          </p:cNvPr>
          <p:cNvSpPr>
            <a:spLocks noGrp="1"/>
          </p:cNvSpPr>
          <p:nvPr>
            <p:ph type="body" sz="half" idx="13"/>
          </p:nvPr>
        </p:nvSpPr>
        <p:spPr>
          <a:xfrm>
            <a:off x="3657105" y="2224226"/>
            <a:ext cx="16439950" cy="9748821"/>
          </a:xfrm>
        </p:spPr>
        <p:txBody>
          <a:bodyPr/>
          <a:lstStyle/>
          <a:p>
            <a:r>
              <a:rPr lang="en-US" sz="4000" dirty="0"/>
              <a:t>Do you call ahead to introduce yourself? Set the scene /context for asking questions to get to know them</a:t>
            </a:r>
          </a:p>
          <a:p>
            <a:r>
              <a:rPr lang="en-US" sz="4000" dirty="0"/>
              <a:t>Do you ask what would make it a valuable use of their time?</a:t>
            </a:r>
          </a:p>
          <a:p>
            <a:r>
              <a:rPr lang="en-US" sz="4000" dirty="0"/>
              <a:t>Any questions or topics they’d like to cover?</a:t>
            </a:r>
          </a:p>
          <a:p>
            <a:r>
              <a:rPr lang="en-US" sz="4000" dirty="0"/>
              <a:t>If on Teams – do you send any checklists to get the most of out the experience? Ask permission if  it can be recorded so that the adviser doesn’t miss anything. </a:t>
            </a:r>
          </a:p>
          <a:p>
            <a:r>
              <a:rPr lang="en-US" sz="4000" dirty="0"/>
              <a:t>Make sure that your letter ties your conversation to the things they care about using “so that” </a:t>
            </a:r>
            <a:r>
              <a:rPr lang="en-US" sz="4000" dirty="0" err="1"/>
              <a:t>ie</a:t>
            </a:r>
            <a:r>
              <a:rPr lang="en-US" sz="4000" dirty="0"/>
              <a:t> we’ll be discussing elements of your plan </a:t>
            </a:r>
            <a:r>
              <a:rPr lang="en-US" sz="4000" dirty="0">
                <a:solidFill>
                  <a:srgbClr val="EA5958"/>
                </a:solidFill>
              </a:rPr>
              <a:t>so that </a:t>
            </a:r>
            <a:r>
              <a:rPr lang="en-US" sz="4000" dirty="0"/>
              <a:t>you can retire at 65, buy your second home </a:t>
            </a:r>
            <a:r>
              <a:rPr lang="en-US" sz="4000" dirty="0" err="1"/>
              <a:t>etc</a:t>
            </a:r>
            <a:endParaRPr lang="en-US" sz="4000" dirty="0"/>
          </a:p>
          <a:p>
            <a:endParaRPr lang="en-US" dirty="0"/>
          </a:p>
        </p:txBody>
      </p:sp>
      <p:sp>
        <p:nvSpPr>
          <p:cNvPr id="3" name="Text Placeholder 2">
            <a:extLst>
              <a:ext uri="{FF2B5EF4-FFF2-40B4-BE49-F238E27FC236}">
                <a16:creationId xmlns:a16="http://schemas.microsoft.com/office/drawing/2014/main" id="{E741E5B9-FB10-66AB-7FDF-0A9C35C6DF91}"/>
              </a:ext>
            </a:extLst>
          </p:cNvPr>
          <p:cNvSpPr>
            <a:spLocks noGrp="1"/>
          </p:cNvSpPr>
          <p:nvPr>
            <p:ph type="body" sz="quarter" idx="14"/>
          </p:nvPr>
        </p:nvSpPr>
        <p:spPr>
          <a:xfrm>
            <a:off x="4286945" y="938817"/>
            <a:ext cx="15810110" cy="741739"/>
          </a:xfrm>
        </p:spPr>
        <p:txBody>
          <a:bodyPr/>
          <a:lstStyle/>
          <a:p>
            <a:r>
              <a:rPr lang="en-US" dirty="0"/>
              <a:t>Pre meeting communications for a review</a:t>
            </a:r>
          </a:p>
        </p:txBody>
      </p:sp>
    </p:spTree>
    <p:extLst>
      <p:ext uri="{BB962C8B-B14F-4D97-AF65-F5344CB8AC3E}">
        <p14:creationId xmlns:p14="http://schemas.microsoft.com/office/powerpoint/2010/main" val="31413042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82211A-6573-8E3D-7056-F0EB92B99827}"/>
              </a:ext>
            </a:extLst>
          </p:cNvPr>
          <p:cNvSpPr>
            <a:spLocks noGrp="1"/>
          </p:cNvSpPr>
          <p:nvPr>
            <p:ph type="body" sz="half" idx="13"/>
          </p:nvPr>
        </p:nvSpPr>
        <p:spPr>
          <a:xfrm>
            <a:off x="3657105" y="2690833"/>
            <a:ext cx="16439950" cy="10053519"/>
          </a:xfrm>
        </p:spPr>
        <p:txBody>
          <a:bodyPr/>
          <a:lstStyle/>
          <a:p>
            <a:pPr marL="0" indent="0">
              <a:buNone/>
            </a:pPr>
            <a:r>
              <a:rPr lang="en-GB" sz="3200" dirty="0">
                <a:effectLst/>
                <a:ea typeface="Times New Roman" panose="02020603050405020304" pitchFamily="18" charset="0"/>
                <a:cs typeface="Times New Roman" panose="02020603050405020304" pitchFamily="18" charset="0"/>
              </a:rPr>
              <a:t>Hi Mr. Redhill, </a:t>
            </a:r>
          </a:p>
          <a:p>
            <a:pPr marL="0" indent="0">
              <a:buNone/>
            </a:pPr>
            <a:r>
              <a:rPr lang="en-GB" sz="3200" dirty="0">
                <a:effectLst/>
                <a:ea typeface="Times New Roman" panose="02020603050405020304" pitchFamily="18" charset="0"/>
                <a:cs typeface="Times New Roman" panose="02020603050405020304" pitchFamily="18" charset="0"/>
              </a:rPr>
              <a:t>I'm looking forward to our meeting next week.</a:t>
            </a:r>
          </a:p>
          <a:p>
            <a:pPr marL="0" indent="0">
              <a:buNone/>
            </a:pPr>
            <a:r>
              <a:rPr lang="en-GB" sz="3200" dirty="0">
                <a:effectLst/>
                <a:ea typeface="Times New Roman" panose="02020603050405020304" pitchFamily="18" charset="0"/>
                <a:cs typeface="Times New Roman" panose="02020603050405020304" pitchFamily="18" charset="0"/>
              </a:rPr>
              <a:t>As I mentioned, we believe that money is simply a tool to fund the life you want to live. Therefore, the purpose of our next conversation is to spend some time understanding what's most important to you.</a:t>
            </a:r>
            <a:br>
              <a:rPr lang="en-GB" sz="3200" dirty="0">
                <a:effectLst/>
                <a:ea typeface="Times New Roman" panose="02020603050405020304" pitchFamily="18" charset="0"/>
                <a:cs typeface="Times New Roman" panose="02020603050405020304" pitchFamily="18" charset="0"/>
              </a:rPr>
            </a:br>
            <a:br>
              <a:rPr lang="en-GB" sz="3200" dirty="0">
                <a:effectLst/>
                <a:ea typeface="Times New Roman" panose="02020603050405020304" pitchFamily="18" charset="0"/>
                <a:cs typeface="Times New Roman" panose="02020603050405020304" pitchFamily="18" charset="0"/>
              </a:rPr>
            </a:br>
            <a:r>
              <a:rPr lang="en-GB" sz="3200" dirty="0">
                <a:effectLst/>
                <a:ea typeface="Times New Roman" panose="02020603050405020304" pitchFamily="18" charset="0"/>
                <a:cs typeface="Times New Roman" panose="02020603050405020304" pitchFamily="18" charset="0"/>
              </a:rPr>
              <a:t>I wanted to share some of the questions I'll be asking, so you’ll find a proposed agenda below. Take a few minutes to look over these on your own and with (spouse/partner). </a:t>
            </a:r>
            <a:r>
              <a:rPr lang="en-GB" sz="3200" dirty="0">
                <a:ea typeface="Times New Roman" panose="02020603050405020304" pitchFamily="18" charset="0"/>
                <a:cs typeface="Times New Roman" panose="02020603050405020304" pitchFamily="18" charset="0"/>
              </a:rPr>
              <a:t>If you could </a:t>
            </a:r>
            <a:r>
              <a:rPr lang="en-GB" sz="3200" dirty="0">
                <a:effectLst/>
                <a:ea typeface="Times New Roman" panose="02020603050405020304" pitchFamily="18" charset="0"/>
                <a:cs typeface="Times New Roman" panose="02020603050405020304" pitchFamily="18" charset="0"/>
              </a:rPr>
              <a:t>send your responses back before the meeting, I’d appreciate it.</a:t>
            </a:r>
          </a:p>
          <a:p>
            <a:pPr marL="0" indent="0">
              <a:buNone/>
            </a:pPr>
            <a:r>
              <a:rPr lang="en-GB" sz="3200" dirty="0">
                <a:effectLst/>
                <a:ea typeface="Times New Roman" panose="02020603050405020304" pitchFamily="18" charset="0"/>
                <a:cs typeface="Times New Roman" panose="02020603050405020304" pitchFamily="18" charset="0"/>
              </a:rPr>
              <a:t>Please note this is a private, judgement-free conversation aimed at getting to know each other.</a:t>
            </a:r>
          </a:p>
          <a:p>
            <a:pPr marL="0" indent="0">
              <a:buNone/>
            </a:pPr>
            <a:r>
              <a:rPr lang="en-GB" sz="3200" dirty="0">
                <a:effectLst/>
                <a:ea typeface="Times New Roman" panose="02020603050405020304" pitchFamily="18" charset="0"/>
                <a:cs typeface="Times New Roman" panose="02020603050405020304" pitchFamily="18" charset="0"/>
              </a:rPr>
              <a:t>AGENDA</a:t>
            </a:r>
            <a:br>
              <a:rPr lang="en-GB" sz="3200" dirty="0">
                <a:effectLst/>
                <a:ea typeface="Times New Roman" panose="02020603050405020304" pitchFamily="18" charset="0"/>
                <a:cs typeface="Times New Roman" panose="02020603050405020304" pitchFamily="18" charset="0"/>
              </a:rPr>
            </a:br>
            <a:r>
              <a:rPr lang="en-GB" sz="3200" dirty="0">
                <a:solidFill>
                  <a:srgbClr val="184B5F"/>
                </a:solidFill>
                <a:effectLst/>
                <a:ea typeface="Times New Roman" panose="02020603050405020304" pitchFamily="18" charset="0"/>
                <a:cs typeface="Times New Roman" panose="02020603050405020304" pitchFamily="18" charset="0"/>
              </a:rPr>
              <a:t>Your top three reasons as to why you want to work with a financial planner now.</a:t>
            </a:r>
            <a:br>
              <a:rPr lang="en-GB" sz="3200" dirty="0">
                <a:solidFill>
                  <a:srgbClr val="184B5F"/>
                </a:solidFill>
                <a:effectLst/>
                <a:ea typeface="Times New Roman" panose="02020603050405020304" pitchFamily="18" charset="0"/>
                <a:cs typeface="Times New Roman" panose="02020603050405020304" pitchFamily="18" charset="0"/>
              </a:rPr>
            </a:br>
            <a:r>
              <a:rPr lang="en-GB" sz="3200" dirty="0">
                <a:solidFill>
                  <a:srgbClr val="184B5F"/>
                </a:solidFill>
                <a:effectLst/>
                <a:ea typeface="Times New Roman" panose="02020603050405020304" pitchFamily="18" charset="0"/>
                <a:cs typeface="Times New Roman" panose="02020603050405020304" pitchFamily="18" charset="0"/>
              </a:rPr>
              <a:t>Three things you have tried or are trying when it comes to managing your finances and goals.</a:t>
            </a:r>
            <a:br>
              <a:rPr lang="en-GB" sz="3200" dirty="0">
                <a:solidFill>
                  <a:srgbClr val="184B5F"/>
                </a:solidFill>
                <a:effectLst/>
                <a:ea typeface="Times New Roman" panose="02020603050405020304" pitchFamily="18" charset="0"/>
                <a:cs typeface="Times New Roman" panose="02020603050405020304" pitchFamily="18" charset="0"/>
              </a:rPr>
            </a:br>
            <a:r>
              <a:rPr lang="en-GB" sz="3200" dirty="0">
                <a:solidFill>
                  <a:srgbClr val="184B5F"/>
                </a:solidFill>
                <a:ea typeface="Times New Roman" panose="02020603050405020304" pitchFamily="18" charset="0"/>
                <a:cs typeface="Times New Roman" panose="02020603050405020304" pitchFamily="18" charset="0"/>
              </a:rPr>
              <a:t>Aspects you’re concerned and excited about as you transition to…retirement.</a:t>
            </a:r>
            <a:br>
              <a:rPr lang="en-GB" sz="3200" dirty="0">
                <a:effectLst/>
                <a:ea typeface="Times New Roman" panose="02020603050405020304" pitchFamily="18" charset="0"/>
                <a:cs typeface="Times New Roman" panose="02020603050405020304" pitchFamily="18" charset="0"/>
              </a:rPr>
            </a:br>
            <a:br>
              <a:rPr lang="en-GB" sz="3200" dirty="0">
                <a:effectLst/>
                <a:ea typeface="Times New Roman" panose="02020603050405020304" pitchFamily="18" charset="0"/>
                <a:cs typeface="Times New Roman" panose="02020603050405020304" pitchFamily="18" charset="0"/>
              </a:rPr>
            </a:br>
            <a:r>
              <a:rPr lang="en-GB" sz="3200" dirty="0">
                <a:effectLst/>
                <a:ea typeface="Times New Roman" panose="02020603050405020304" pitchFamily="18" charset="0"/>
                <a:cs typeface="Times New Roman" panose="02020603050405020304" pitchFamily="18" charset="0"/>
              </a:rPr>
              <a:t>Please allow 1.5 hours for our conversation.</a:t>
            </a:r>
          </a:p>
          <a:p>
            <a:endParaRPr lang="en-US" sz="3200" dirty="0"/>
          </a:p>
        </p:txBody>
      </p:sp>
      <p:sp>
        <p:nvSpPr>
          <p:cNvPr id="5" name="Text Placeholder 4">
            <a:extLst>
              <a:ext uri="{FF2B5EF4-FFF2-40B4-BE49-F238E27FC236}">
                <a16:creationId xmlns:a16="http://schemas.microsoft.com/office/drawing/2014/main" id="{E5EDDD2D-B0F6-B37C-EB67-5E1B4AB14F55}"/>
              </a:ext>
            </a:extLst>
          </p:cNvPr>
          <p:cNvSpPr>
            <a:spLocks noGrp="1"/>
          </p:cNvSpPr>
          <p:nvPr>
            <p:ph type="body" sz="quarter" idx="14"/>
          </p:nvPr>
        </p:nvSpPr>
        <p:spPr>
          <a:xfrm>
            <a:off x="4286945" y="938817"/>
            <a:ext cx="15810110" cy="741739"/>
          </a:xfrm>
        </p:spPr>
        <p:txBody>
          <a:bodyPr/>
          <a:lstStyle/>
          <a:p>
            <a:r>
              <a:rPr lang="en-US" dirty="0"/>
              <a:t>Pre meeting communications for a first meeting</a:t>
            </a:r>
          </a:p>
        </p:txBody>
      </p:sp>
    </p:spTree>
    <p:extLst>
      <p:ext uri="{BB962C8B-B14F-4D97-AF65-F5344CB8AC3E}">
        <p14:creationId xmlns:p14="http://schemas.microsoft.com/office/powerpoint/2010/main" val="19379824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A926C-37E5-0158-3D5E-A23011844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1001684"/>
            <a:ext cx="25317449" cy="16239566"/>
          </a:xfrm>
          <a:prstGeom prst="rect">
            <a:avLst/>
          </a:prstGeom>
        </p:spPr>
      </p:pic>
      <p:sp>
        <p:nvSpPr>
          <p:cNvPr id="6" name="TextBox 5">
            <a:extLst>
              <a:ext uri="{FF2B5EF4-FFF2-40B4-BE49-F238E27FC236}">
                <a16:creationId xmlns:a16="http://schemas.microsoft.com/office/drawing/2014/main" id="{5F8C4733-CC14-7E92-F7AD-12BAF8337DE8}"/>
              </a:ext>
            </a:extLst>
          </p:cNvPr>
          <p:cNvSpPr txBox="1"/>
          <p:nvPr/>
        </p:nvSpPr>
        <p:spPr>
          <a:xfrm>
            <a:off x="2600325" y="2064841"/>
            <a:ext cx="5086350" cy="192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Improving Video dynamics</a:t>
            </a:r>
          </a:p>
        </p:txBody>
      </p:sp>
    </p:spTree>
    <p:extLst>
      <p:ext uri="{BB962C8B-B14F-4D97-AF65-F5344CB8AC3E}">
        <p14:creationId xmlns:p14="http://schemas.microsoft.com/office/powerpoint/2010/main" val="36142499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A3880-862D-71DB-8DCE-EAAC1DE2A8E4}"/>
              </a:ext>
            </a:extLst>
          </p:cNvPr>
          <p:cNvSpPr>
            <a:spLocks noGrp="1"/>
          </p:cNvSpPr>
          <p:nvPr>
            <p:ph type="body" sz="half" idx="13"/>
          </p:nvPr>
        </p:nvSpPr>
        <p:spPr>
          <a:xfrm>
            <a:off x="10458449" y="3077896"/>
            <a:ext cx="14954745" cy="5386088"/>
          </a:xfrm>
        </p:spPr>
        <p:txBody>
          <a:bodyPr/>
          <a:lstStyle/>
          <a:p>
            <a:r>
              <a:rPr lang="en-US" sz="6000" dirty="0"/>
              <a:t>Do I like you?</a:t>
            </a:r>
          </a:p>
          <a:p>
            <a:r>
              <a:rPr lang="en-US" sz="6000" dirty="0"/>
              <a:t>Do I trust you?</a:t>
            </a:r>
          </a:p>
          <a:p>
            <a:r>
              <a:rPr lang="en-US" sz="6000" dirty="0"/>
              <a:t>Do I believe you can solve </a:t>
            </a:r>
            <a:br>
              <a:rPr lang="en-US" sz="6000" dirty="0"/>
            </a:br>
            <a:r>
              <a:rPr lang="en-US" sz="6000" dirty="0"/>
              <a:t>my problem/</a:t>
            </a:r>
            <a:br>
              <a:rPr lang="en-US" sz="6000" dirty="0"/>
            </a:br>
            <a:r>
              <a:rPr lang="en-US" sz="6000" dirty="0"/>
              <a:t>help me reach my outcome?</a:t>
            </a:r>
          </a:p>
        </p:txBody>
      </p:sp>
      <p:sp>
        <p:nvSpPr>
          <p:cNvPr id="3" name="Text Placeholder 2">
            <a:extLst>
              <a:ext uri="{FF2B5EF4-FFF2-40B4-BE49-F238E27FC236}">
                <a16:creationId xmlns:a16="http://schemas.microsoft.com/office/drawing/2014/main" id="{705E0337-3703-1558-CDA9-F5E6A2AE1318}"/>
              </a:ext>
            </a:extLst>
          </p:cNvPr>
          <p:cNvSpPr>
            <a:spLocks noGrp="1"/>
          </p:cNvSpPr>
          <p:nvPr>
            <p:ph type="body" sz="quarter" idx="14"/>
          </p:nvPr>
        </p:nvSpPr>
        <p:spPr>
          <a:xfrm>
            <a:off x="4286945" y="938817"/>
            <a:ext cx="15810110" cy="741739"/>
          </a:xfrm>
        </p:spPr>
        <p:txBody>
          <a:bodyPr/>
          <a:lstStyle/>
          <a:p>
            <a:r>
              <a:rPr lang="en-US" dirty="0"/>
              <a:t>3 questions in clients’ minds when they meet you</a:t>
            </a:r>
          </a:p>
        </p:txBody>
      </p:sp>
      <p:pic>
        <p:nvPicPr>
          <p:cNvPr id="6" name="Picture 5">
            <a:extLst>
              <a:ext uri="{FF2B5EF4-FFF2-40B4-BE49-F238E27FC236}">
                <a16:creationId xmlns:a16="http://schemas.microsoft.com/office/drawing/2014/main" id="{A7B06810-8D86-E743-8619-E241F7B40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44" y="2931507"/>
            <a:ext cx="11118964" cy="7412643"/>
          </a:xfrm>
          <a:prstGeom prst="rect">
            <a:avLst/>
          </a:prstGeom>
        </p:spPr>
      </p:pic>
    </p:spTree>
    <p:extLst>
      <p:ext uri="{BB962C8B-B14F-4D97-AF65-F5344CB8AC3E}">
        <p14:creationId xmlns:p14="http://schemas.microsoft.com/office/powerpoint/2010/main" val="2556259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C21A65-1EF5-D572-8948-B61419A1248F}"/>
              </a:ext>
            </a:extLst>
          </p:cNvPr>
          <p:cNvSpPr>
            <a:spLocks noGrp="1"/>
          </p:cNvSpPr>
          <p:nvPr>
            <p:ph type="body" sz="half" idx="13"/>
          </p:nvPr>
        </p:nvSpPr>
        <p:spPr/>
        <p:txBody>
          <a:bodyPr/>
          <a:lstStyle/>
          <a:p>
            <a:endParaRPr lang="en-US"/>
          </a:p>
        </p:txBody>
      </p:sp>
      <p:sp>
        <p:nvSpPr>
          <p:cNvPr id="3" name="Text Placeholder 2">
            <a:extLst>
              <a:ext uri="{FF2B5EF4-FFF2-40B4-BE49-F238E27FC236}">
                <a16:creationId xmlns:a16="http://schemas.microsoft.com/office/drawing/2014/main" id="{5957CAB2-69CA-BA68-F9DB-EEF1CE81CDEB}"/>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A945E0B5-1653-59A8-8EE0-0A6E533C6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194125" cy="14995227"/>
          </a:xfrm>
          <a:prstGeom prst="rect">
            <a:avLst/>
          </a:prstGeom>
        </p:spPr>
      </p:pic>
      <p:sp>
        <p:nvSpPr>
          <p:cNvPr id="7" name="TextBox 6">
            <a:extLst>
              <a:ext uri="{FF2B5EF4-FFF2-40B4-BE49-F238E27FC236}">
                <a16:creationId xmlns:a16="http://schemas.microsoft.com/office/drawing/2014/main" id="{5E03949A-0C64-86FB-2E3A-F08604C3CC17}"/>
              </a:ext>
            </a:extLst>
          </p:cNvPr>
          <p:cNvSpPr txBox="1"/>
          <p:nvPr/>
        </p:nvSpPr>
        <p:spPr>
          <a:xfrm>
            <a:off x="1756611" y="1081836"/>
            <a:ext cx="6472989"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1">
                    <a:lumMod val="20000"/>
                    <a:lumOff val="80000"/>
                  </a:schemeClr>
                </a:solidFill>
                <a:effectLst/>
                <a:uFillTx/>
                <a:latin typeface="+mj-lt"/>
                <a:ea typeface="+mj-ea"/>
                <a:cs typeface="+mj-cs"/>
                <a:sym typeface="Helvetica Neue"/>
              </a:rPr>
              <a:t>Main question in clients mind d</a:t>
            </a:r>
            <a:r>
              <a:rPr lang="en-US" b="1" dirty="0">
                <a:solidFill>
                  <a:schemeClr val="bg1">
                    <a:lumMod val="20000"/>
                    <a:lumOff val="80000"/>
                  </a:schemeClr>
                </a:solidFill>
              </a:rPr>
              <a:t>uring</a:t>
            </a:r>
            <a:r>
              <a:rPr kumimoji="0" lang="en-US" sz="4600" b="1" i="0" u="none" strike="noStrike" cap="none" spc="0" normalizeH="0" baseline="0" dirty="0">
                <a:ln>
                  <a:noFill/>
                </a:ln>
                <a:solidFill>
                  <a:schemeClr val="bg1">
                    <a:lumMod val="20000"/>
                    <a:lumOff val="80000"/>
                  </a:schemeClr>
                </a:solidFill>
                <a:effectLst/>
                <a:uFillTx/>
                <a:latin typeface="+mj-lt"/>
                <a:ea typeface="+mj-ea"/>
                <a:cs typeface="+mj-cs"/>
                <a:sym typeface="Helvetica Neue"/>
              </a:rPr>
              <a:t> review meeting: </a:t>
            </a:r>
            <a:br>
              <a:rPr kumimoji="0" lang="en-US" sz="4600" b="1" i="0" u="none" strike="noStrike" cap="none" spc="0" normalizeH="0" baseline="0" dirty="0">
                <a:ln>
                  <a:noFill/>
                </a:ln>
                <a:solidFill>
                  <a:schemeClr val="bg1">
                    <a:lumMod val="20000"/>
                    <a:lumOff val="80000"/>
                  </a:schemeClr>
                </a:solidFill>
                <a:effectLst/>
                <a:uFillTx/>
                <a:latin typeface="+mj-lt"/>
                <a:ea typeface="+mj-ea"/>
                <a:cs typeface="+mj-cs"/>
                <a:sym typeface="Helvetica Neue"/>
              </a:rPr>
            </a:br>
            <a:r>
              <a:rPr lang="en-US" b="1" u="sng" dirty="0">
                <a:solidFill>
                  <a:schemeClr val="bg1">
                    <a:lumMod val="20000"/>
                    <a:lumOff val="80000"/>
                  </a:schemeClr>
                </a:solidFill>
              </a:rPr>
              <a:t>A</a:t>
            </a:r>
            <a:r>
              <a:rPr kumimoji="0" lang="en-US" sz="4600" b="1" i="0" u="sng" strike="noStrike" cap="none" spc="0" normalizeH="0" baseline="0" dirty="0">
                <a:ln>
                  <a:noFill/>
                </a:ln>
                <a:solidFill>
                  <a:schemeClr val="bg1">
                    <a:lumMod val="20000"/>
                    <a:lumOff val="80000"/>
                  </a:schemeClr>
                </a:solidFill>
                <a:effectLst/>
                <a:uFillTx/>
                <a:latin typeface="+mj-lt"/>
                <a:ea typeface="+mj-ea"/>
                <a:cs typeface="+mj-cs"/>
                <a:sym typeface="Helvetica Neue"/>
              </a:rPr>
              <a:t>m I going to be OK?</a:t>
            </a:r>
          </a:p>
        </p:txBody>
      </p:sp>
    </p:spTree>
    <p:extLst>
      <p:ext uri="{BB962C8B-B14F-4D97-AF65-F5344CB8AC3E}">
        <p14:creationId xmlns:p14="http://schemas.microsoft.com/office/powerpoint/2010/main" val="295132488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E63956"/>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6327741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C9D1F-2035-7093-A864-E51A81A94C61}"/>
              </a:ext>
            </a:extLst>
          </p:cNvPr>
          <p:cNvSpPr txBox="1"/>
          <p:nvPr/>
        </p:nvSpPr>
        <p:spPr>
          <a:xfrm>
            <a:off x="5868955" y="5812390"/>
            <a:ext cx="15701412"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Money is a tool to fund a fulfilling life, not a goal in itself</a:t>
            </a:r>
          </a:p>
        </p:txBody>
      </p:sp>
      <p:sp>
        <p:nvSpPr>
          <p:cNvPr id="4" name="The workshop itself Learning Objectives">
            <a:extLst>
              <a:ext uri="{FF2B5EF4-FFF2-40B4-BE49-F238E27FC236}">
                <a16:creationId xmlns:a16="http://schemas.microsoft.com/office/drawing/2014/main" id="{14A256AE-438D-8598-89FF-3B8AE9655C65}"/>
              </a:ext>
            </a:extLst>
          </p:cNvPr>
          <p:cNvSpPr txBox="1"/>
          <p:nvPr/>
        </p:nvSpPr>
        <p:spPr>
          <a:xfrm>
            <a:off x="4286945" y="1099553"/>
            <a:ext cx="15810111" cy="74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9" tIns="38099" rIns="38099" bIns="38099" anchor="ctr">
            <a:spAutoFit/>
          </a:bodyPr>
          <a:lstStyle/>
          <a:p>
            <a:pPr algn="ctr">
              <a:defRPr sz="3400" b="1" spc="-102">
                <a:solidFill>
                  <a:srgbClr val="E53956"/>
                </a:solidFill>
              </a:defRPr>
            </a:pPr>
            <a:r>
              <a:rPr lang="en-GB" sz="4800" spc="-142" dirty="0"/>
              <a:t>Key idea</a:t>
            </a:r>
            <a:endParaRPr sz="4800" spc="-142" dirty="0"/>
          </a:p>
        </p:txBody>
      </p:sp>
    </p:spTree>
    <p:extLst>
      <p:ext uri="{BB962C8B-B14F-4D97-AF65-F5344CB8AC3E}">
        <p14:creationId xmlns:p14="http://schemas.microsoft.com/office/powerpoint/2010/main" val="273502552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1. Identify and overcome common barriers to effective communication…"/>
          <p:cNvSpPr txBox="1"/>
          <p:nvPr/>
        </p:nvSpPr>
        <p:spPr>
          <a:xfrm>
            <a:off x="8748270" y="6487130"/>
            <a:ext cx="8710635" cy="74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buSzPct val="100000"/>
              <a:defRPr sz="4800" b="1" spc="-142">
                <a:solidFill>
                  <a:srgbClr val="645752"/>
                </a:solidFill>
              </a:defRPr>
            </a:pPr>
            <a:endParaRPr lang="en-GB" dirty="0"/>
          </a:p>
        </p:txBody>
      </p:sp>
      <p:sp>
        <p:nvSpPr>
          <p:cNvPr id="286" name="4. Being assertive but not aggressive…"/>
          <p:cNvSpPr txBox="1"/>
          <p:nvPr/>
        </p:nvSpPr>
        <p:spPr>
          <a:xfrm>
            <a:off x="12663736" y="5693495"/>
            <a:ext cx="8710635" cy="74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buSzPct val="100000"/>
              <a:defRPr sz="4800" b="1" spc="-142">
                <a:solidFill>
                  <a:srgbClr val="645752"/>
                </a:solidFill>
              </a:defRPr>
            </a:pPr>
            <a:endParaRPr dirty="0"/>
          </a:p>
        </p:txBody>
      </p:sp>
      <p:sp>
        <p:nvSpPr>
          <p:cNvPr id="287" name="The workshop itself Learning Objectives"/>
          <p:cNvSpPr txBox="1"/>
          <p:nvPr/>
        </p:nvSpPr>
        <p:spPr>
          <a:xfrm>
            <a:off x="4286945" y="1099553"/>
            <a:ext cx="15810111" cy="74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lgn="ctr">
              <a:defRPr sz="3400" b="1" spc="-102">
                <a:solidFill>
                  <a:srgbClr val="E53956"/>
                </a:solidFill>
              </a:defRPr>
            </a:pPr>
            <a:r>
              <a:rPr lang="en-GB" sz="4800" spc="-142" dirty="0"/>
              <a:t>Key ideas</a:t>
            </a:r>
            <a:endParaRPr sz="4800" spc="-142" dirty="0"/>
          </a:p>
        </p:txBody>
      </p:sp>
      <p:sp>
        <p:nvSpPr>
          <p:cNvPr id="5" name="TextBox 4">
            <a:extLst>
              <a:ext uri="{FF2B5EF4-FFF2-40B4-BE49-F238E27FC236}">
                <a16:creationId xmlns:a16="http://schemas.microsoft.com/office/drawing/2014/main" id="{6200F86E-6849-F046-B286-D2146E86045D}"/>
              </a:ext>
            </a:extLst>
          </p:cNvPr>
          <p:cNvSpPr txBox="1"/>
          <p:nvPr/>
        </p:nvSpPr>
        <p:spPr>
          <a:xfrm>
            <a:off x="2690001" y="2845966"/>
            <a:ext cx="8451527" cy="3817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r>
              <a:rPr lang="en-GB" b="1" dirty="0">
                <a:solidFill>
                  <a:srgbClr val="184B5F"/>
                </a:solidFill>
              </a:rPr>
              <a:t>For a client to make big decisions, think deeply and share their concerns, they need to feel psychologically safe</a:t>
            </a:r>
            <a:r>
              <a:rPr lang="en-GB" b="1" dirty="0">
                <a:solidFill>
                  <a:schemeClr val="accent2"/>
                </a:solidFill>
              </a:rPr>
              <a:t> </a:t>
            </a:r>
            <a:endParaRPr kumimoji="0" lang="en-US" sz="3400" b="1" i="0" u="none" strike="noStrike" cap="none" spc="0" normalizeH="0" baseline="0" dirty="0">
              <a:ln>
                <a:noFill/>
              </a:ln>
              <a:solidFill>
                <a:schemeClr val="accent2"/>
              </a:solidFill>
              <a:effectLst/>
              <a:uFillTx/>
              <a:sym typeface="Helvetica Neue"/>
            </a:endParaRPr>
          </a:p>
        </p:txBody>
      </p:sp>
      <p:sp>
        <p:nvSpPr>
          <p:cNvPr id="7" name="TextBox 6">
            <a:extLst>
              <a:ext uri="{FF2B5EF4-FFF2-40B4-BE49-F238E27FC236}">
                <a16:creationId xmlns:a16="http://schemas.microsoft.com/office/drawing/2014/main" id="{507D604C-AFDF-494A-8672-70A3D1C044F1}"/>
              </a:ext>
            </a:extLst>
          </p:cNvPr>
          <p:cNvSpPr txBox="1"/>
          <p:nvPr/>
        </p:nvSpPr>
        <p:spPr>
          <a:xfrm>
            <a:off x="11746523" y="7959471"/>
            <a:ext cx="12192000" cy="32778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b="1" dirty="0">
                <a:solidFill>
                  <a:srgbClr val="184B5F"/>
                </a:solidFill>
              </a:rPr>
              <a:t>Without this safety in place, the conversation will remain surface </a:t>
            </a:r>
            <a:br>
              <a:rPr lang="en-GB" b="1" dirty="0">
                <a:solidFill>
                  <a:srgbClr val="184B5F"/>
                </a:solidFill>
              </a:rPr>
            </a:br>
            <a:r>
              <a:rPr lang="en-GB" b="1" dirty="0">
                <a:solidFill>
                  <a:srgbClr val="184B5F"/>
                </a:solidFill>
              </a:rPr>
              <a:t>level, the connection is unlikely </a:t>
            </a:r>
            <a:br>
              <a:rPr lang="en-GB" b="1" dirty="0">
                <a:solidFill>
                  <a:srgbClr val="184B5F"/>
                </a:solidFill>
              </a:rPr>
            </a:br>
            <a:r>
              <a:rPr lang="en-GB" b="1" dirty="0">
                <a:solidFill>
                  <a:srgbClr val="184B5F"/>
                </a:solidFill>
              </a:rPr>
              <a:t>to deepen and you won’t be able</a:t>
            </a:r>
            <a:br>
              <a:rPr lang="en-GB" b="1" dirty="0">
                <a:solidFill>
                  <a:srgbClr val="184B5F"/>
                </a:solidFill>
              </a:rPr>
            </a:br>
            <a:r>
              <a:rPr lang="en-GB" b="1" dirty="0">
                <a:solidFill>
                  <a:srgbClr val="184B5F"/>
                </a:solidFill>
              </a:rPr>
              <a:t>to do your best work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D0DB42-DA3E-4746-8DF5-BB12C581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973" y="2977427"/>
            <a:ext cx="15392760" cy="3059723"/>
          </a:xfrm>
          <a:prstGeom prst="rect">
            <a:avLst/>
          </a:prstGeom>
        </p:spPr>
      </p:pic>
      <p:sp>
        <p:nvSpPr>
          <p:cNvPr id="3" name="TextBox 2">
            <a:extLst>
              <a:ext uri="{FF2B5EF4-FFF2-40B4-BE49-F238E27FC236}">
                <a16:creationId xmlns:a16="http://schemas.microsoft.com/office/drawing/2014/main" id="{3F478A15-AEC1-6046-8E80-5961C2B901F1}"/>
              </a:ext>
            </a:extLst>
          </p:cNvPr>
          <p:cNvSpPr txBox="1"/>
          <p:nvPr/>
        </p:nvSpPr>
        <p:spPr>
          <a:xfrm>
            <a:off x="5243634" y="6976147"/>
            <a:ext cx="4931996" cy="489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r>
              <a:rPr lang="en-GB" sz="2800" b="1" dirty="0"/>
              <a:t>In the </a:t>
            </a:r>
            <a:r>
              <a:rPr lang="en-GB" sz="2800" b="1" dirty="0">
                <a:solidFill>
                  <a:srgbClr val="00B050"/>
                </a:solidFill>
              </a:rPr>
              <a:t>‘REWARD state</a:t>
            </a:r>
            <a:r>
              <a:rPr lang="en-GB" sz="2800" b="1" dirty="0"/>
              <a:t>' we are able to cognitively perform at our best (solve problems, communicate, understand other people's intentions, deal with adversity, </a:t>
            </a:r>
            <a:r>
              <a:rPr lang="en-GB" sz="2800" b="1" dirty="0">
                <a:solidFill>
                  <a:srgbClr val="00B050"/>
                </a:solidFill>
              </a:rPr>
              <a:t>plan ahead</a:t>
            </a:r>
            <a:r>
              <a:rPr lang="en-GB" sz="2800" b="1" dirty="0"/>
              <a:t>, be more creative, improved judgment, enhanced memory, more effective decision-making)</a:t>
            </a:r>
            <a:endParaRPr kumimoji="0" lang="en-US" sz="2800" b="1" i="0" u="none" strike="noStrike" cap="none" spc="0" normalizeH="0" baseline="0" dirty="0">
              <a:ln>
                <a:noFill/>
              </a:ln>
              <a:solidFill>
                <a:srgbClr val="000000"/>
              </a:solidFill>
              <a:effectLst/>
              <a:uFillTx/>
              <a:sym typeface="Helvetica Neue"/>
            </a:endParaRPr>
          </a:p>
        </p:txBody>
      </p:sp>
      <p:sp>
        <p:nvSpPr>
          <p:cNvPr id="4" name="TextBox 3">
            <a:extLst>
              <a:ext uri="{FF2B5EF4-FFF2-40B4-BE49-F238E27FC236}">
                <a16:creationId xmlns:a16="http://schemas.microsoft.com/office/drawing/2014/main" id="{837B60FC-272E-D94E-B668-507B82ED3CE3}"/>
              </a:ext>
            </a:extLst>
          </p:cNvPr>
          <p:cNvSpPr txBox="1"/>
          <p:nvPr/>
        </p:nvSpPr>
        <p:spPr>
          <a:xfrm>
            <a:off x="16766523" y="6643749"/>
            <a:ext cx="3869872" cy="489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r>
              <a:rPr lang="en-GB" sz="2800" b="1" dirty="0"/>
              <a:t>When a </a:t>
            </a:r>
            <a:r>
              <a:rPr lang="en-GB" sz="2800" b="1" dirty="0">
                <a:solidFill>
                  <a:srgbClr val="F25959"/>
                </a:solidFill>
              </a:rPr>
              <a:t>THREAT </a:t>
            </a:r>
            <a:r>
              <a:rPr lang="en-GB" sz="2800" b="1" dirty="0"/>
              <a:t>is detected, our ability to solve problems; communicate; evaluate situations; plan ahead; understand consequences, recall information, </a:t>
            </a:r>
            <a:r>
              <a:rPr lang="en-GB" sz="2800" b="1" dirty="0">
                <a:solidFill>
                  <a:srgbClr val="F25959"/>
                </a:solidFill>
              </a:rPr>
              <a:t>plan</a:t>
            </a:r>
            <a:r>
              <a:rPr lang="en-GB" sz="2800" b="1" dirty="0">
                <a:solidFill>
                  <a:schemeClr val="accent2"/>
                </a:solidFill>
              </a:rPr>
              <a:t> </a:t>
            </a:r>
            <a:r>
              <a:rPr lang="en-GB" sz="2800" b="1" dirty="0">
                <a:solidFill>
                  <a:srgbClr val="F25959"/>
                </a:solidFill>
              </a:rPr>
              <a:t>ahead</a:t>
            </a:r>
            <a:r>
              <a:rPr lang="en-GB" sz="2800" b="1" dirty="0"/>
              <a:t> and make decisions is impaired</a:t>
            </a:r>
            <a:endParaRPr kumimoji="0" lang="en-US" sz="2800" b="1" i="0" u="none" strike="noStrike" cap="none" spc="0" normalizeH="0" baseline="0" dirty="0">
              <a:ln>
                <a:noFill/>
              </a:ln>
              <a:solidFill>
                <a:srgbClr val="000000"/>
              </a:solidFill>
              <a:effectLst/>
              <a:uFillTx/>
              <a:sym typeface="Helvetica Neue"/>
            </a:endParaRPr>
          </a:p>
        </p:txBody>
      </p:sp>
      <p:sp>
        <p:nvSpPr>
          <p:cNvPr id="5" name="TextBox 4">
            <a:extLst>
              <a:ext uri="{FF2B5EF4-FFF2-40B4-BE49-F238E27FC236}">
                <a16:creationId xmlns:a16="http://schemas.microsoft.com/office/drawing/2014/main" id="{3A6660C6-0A1C-7340-BDF6-D7195517602D}"/>
              </a:ext>
            </a:extLst>
          </p:cNvPr>
          <p:cNvSpPr txBox="1"/>
          <p:nvPr/>
        </p:nvSpPr>
        <p:spPr>
          <a:xfrm>
            <a:off x="10175630" y="551155"/>
            <a:ext cx="9026769"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1"/>
                </a:solidFill>
                <a:effectLst/>
                <a:uFillTx/>
                <a:latin typeface="+mj-lt"/>
                <a:ea typeface="+mj-ea"/>
                <a:cs typeface="+mj-cs"/>
                <a:sym typeface="Helvetica Neue"/>
              </a:rPr>
              <a:t>Neuroscience findings</a:t>
            </a:r>
          </a:p>
        </p:txBody>
      </p:sp>
    </p:spTree>
    <p:extLst>
      <p:ext uri="{BB962C8B-B14F-4D97-AF65-F5344CB8AC3E}">
        <p14:creationId xmlns:p14="http://schemas.microsoft.com/office/powerpoint/2010/main" val="992579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1577E0-180C-1942-AF5E-0D5FF9922147}"/>
              </a:ext>
            </a:extLst>
          </p:cNvPr>
          <p:cNvSpPr txBox="1"/>
          <p:nvPr/>
        </p:nvSpPr>
        <p:spPr>
          <a:xfrm>
            <a:off x="3376246" y="4219902"/>
            <a:ext cx="17565704" cy="2532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sz="4800" b="1" dirty="0">
                <a:solidFill>
                  <a:schemeClr val="bg1"/>
                </a:solidFill>
              </a:rPr>
              <a:t>There are five social domains which activate these circuits. </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1" i="0" u="none" strike="noStrike" cap="none" spc="0" normalizeH="0" baseline="0" dirty="0">
              <a:ln>
                <a:noFill/>
              </a:ln>
              <a:solidFill>
                <a:schemeClr val="bg1"/>
              </a:solidFill>
              <a:effectLst/>
              <a:uFillTx/>
              <a:latin typeface="+mj-lt"/>
              <a:ea typeface="+mj-ea"/>
              <a:cs typeface="+mj-cs"/>
              <a:sym typeface="Helvetica Neue"/>
            </a:endParaRPr>
          </a:p>
        </p:txBody>
      </p:sp>
      <p:sp>
        <p:nvSpPr>
          <p:cNvPr id="3" name="TextBox 2">
            <a:extLst>
              <a:ext uri="{FF2B5EF4-FFF2-40B4-BE49-F238E27FC236}">
                <a16:creationId xmlns:a16="http://schemas.microsoft.com/office/drawing/2014/main" id="{455FFEE2-A88A-224F-B650-B1B7557B2368}"/>
              </a:ext>
            </a:extLst>
          </p:cNvPr>
          <p:cNvSpPr txBox="1"/>
          <p:nvPr/>
        </p:nvSpPr>
        <p:spPr>
          <a:xfrm>
            <a:off x="9008437" y="646489"/>
            <a:ext cx="6367126" cy="2505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US" b="1" dirty="0">
                <a:solidFill>
                  <a:srgbClr val="184B5F"/>
                </a:solidFill>
              </a:rPr>
              <a:t>Neuroscience findings</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4" name="TextBox 3">
            <a:extLst>
              <a:ext uri="{FF2B5EF4-FFF2-40B4-BE49-F238E27FC236}">
                <a16:creationId xmlns:a16="http://schemas.microsoft.com/office/drawing/2014/main" id="{13D4E914-9385-AC4C-B6DA-44A7D1BEFADF}"/>
              </a:ext>
            </a:extLst>
          </p:cNvPr>
          <p:cNvSpPr txBox="1"/>
          <p:nvPr/>
        </p:nvSpPr>
        <p:spPr>
          <a:xfrm>
            <a:off x="3376246" y="6051630"/>
            <a:ext cx="17565704" cy="4527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lang="en-GB" sz="4800" b="1" dirty="0">
                <a:solidFill>
                  <a:schemeClr val="bg1"/>
                </a:solidFill>
              </a:rPr>
              <a:t>A threat to one's </a:t>
            </a:r>
            <a:r>
              <a:rPr lang="en-GB" sz="4800" b="1" dirty="0">
                <a:solidFill>
                  <a:srgbClr val="E74E68"/>
                </a:solidFill>
              </a:rPr>
              <a:t>status</a:t>
            </a:r>
            <a:r>
              <a:rPr lang="en-GB" sz="4800" b="1" dirty="0">
                <a:solidFill>
                  <a:schemeClr val="bg1"/>
                </a:solidFill>
              </a:rPr>
              <a:t> activates similar brain </a:t>
            </a:r>
            <a:br>
              <a:rPr lang="en-GB" sz="4800" b="1" dirty="0">
                <a:solidFill>
                  <a:schemeClr val="bg1"/>
                </a:solidFill>
              </a:rPr>
            </a:br>
            <a:r>
              <a:rPr lang="en-GB" sz="4800" b="1" dirty="0">
                <a:solidFill>
                  <a:schemeClr val="bg1"/>
                </a:solidFill>
              </a:rPr>
              <a:t>networks to a threat to </a:t>
            </a:r>
            <a:r>
              <a:rPr lang="en-GB" sz="4800" b="1" dirty="0">
                <a:solidFill>
                  <a:srgbClr val="E74E68"/>
                </a:solidFill>
              </a:rPr>
              <a:t>one's life</a:t>
            </a:r>
            <a:r>
              <a:rPr lang="en-GB" sz="4800" b="1" dirty="0">
                <a:solidFill>
                  <a:srgbClr val="F25959"/>
                </a:solidFill>
              </a:rPr>
              <a:t>. </a:t>
            </a:r>
            <a:r>
              <a:rPr lang="en-GB" sz="4800" b="1" dirty="0">
                <a:solidFill>
                  <a:schemeClr val="bg1"/>
                </a:solidFill>
              </a:rPr>
              <a:t>A perceived increase</a:t>
            </a:r>
            <a:br>
              <a:rPr lang="en-GB" sz="4800" b="1" dirty="0">
                <a:solidFill>
                  <a:schemeClr val="bg1"/>
                </a:solidFill>
              </a:rPr>
            </a:br>
            <a:r>
              <a:rPr lang="en-GB" sz="4800" b="1" dirty="0">
                <a:solidFill>
                  <a:schemeClr val="bg1"/>
                </a:solidFill>
              </a:rPr>
              <a:t>in</a:t>
            </a:r>
            <a:r>
              <a:rPr lang="en-GB" sz="4800" b="1" dirty="0">
                <a:solidFill>
                  <a:srgbClr val="F25959"/>
                </a:solidFill>
              </a:rPr>
              <a:t> f</a:t>
            </a:r>
            <a:r>
              <a:rPr lang="en-GB" sz="4800" b="1" dirty="0">
                <a:solidFill>
                  <a:srgbClr val="E74E68"/>
                </a:solidFill>
              </a:rPr>
              <a:t>airness</a:t>
            </a:r>
            <a:r>
              <a:rPr lang="en-GB" sz="4800" b="1" dirty="0">
                <a:solidFill>
                  <a:srgbClr val="F25959"/>
                </a:solidFill>
              </a:rPr>
              <a:t> </a:t>
            </a:r>
            <a:r>
              <a:rPr lang="en-GB" sz="4800" b="1" dirty="0">
                <a:solidFill>
                  <a:schemeClr val="bg1"/>
                </a:solidFill>
              </a:rPr>
              <a:t>activates the same reward circuitry as </a:t>
            </a:r>
            <a:br>
              <a:rPr lang="en-GB" sz="4800" b="1" dirty="0">
                <a:solidFill>
                  <a:schemeClr val="bg1"/>
                </a:solidFill>
              </a:rPr>
            </a:br>
            <a:r>
              <a:rPr lang="en-GB" sz="4800" b="1" dirty="0">
                <a:solidFill>
                  <a:schemeClr val="bg1"/>
                </a:solidFill>
              </a:rPr>
              <a:t>receiving a </a:t>
            </a:r>
            <a:r>
              <a:rPr lang="en-GB" sz="4800" b="1" dirty="0">
                <a:solidFill>
                  <a:srgbClr val="E74E68"/>
                </a:solidFill>
              </a:rPr>
              <a:t>monetary reward. </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2899047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3A976CF-92A9-C44F-94AC-5631E178011A}"/>
              </a:ext>
            </a:extLst>
          </p:cNvPr>
          <p:cNvSpPr txBox="1">
            <a:spLocks/>
          </p:cNvSpPr>
          <p:nvPr/>
        </p:nvSpPr>
        <p:spPr>
          <a:xfrm>
            <a:off x="6570627" y="4582505"/>
            <a:ext cx="11693927" cy="3623649"/>
          </a:xfrm>
          <a:prstGeom prst="rect">
            <a:avLst/>
          </a:prstGeom>
        </p:spPr>
        <p:txBody>
          <a:bodyPr/>
          <a:lstStyle>
            <a:lvl1pPr marL="5842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1pPr>
            <a:lvl2pPr marL="11938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2pPr>
            <a:lvl3pPr marL="18034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3pPr>
            <a:lvl4pPr marL="24130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4pPr>
            <a:lvl5pPr marL="30226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5pPr>
            <a:lvl6pPr marL="36322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6pPr>
            <a:lvl7pPr marL="42418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7pPr>
            <a:lvl8pPr marL="48514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8pPr>
            <a:lvl9pPr marL="5461000" marR="0" indent="-584200" algn="l" defTabSz="2438339" rtl="0" latinLnBrk="0">
              <a:lnSpc>
                <a:spcPct val="90000"/>
              </a:lnSpc>
              <a:spcBef>
                <a:spcPts val="4500"/>
              </a:spcBef>
              <a:spcAft>
                <a:spcPts val="0"/>
              </a:spcAft>
              <a:buClrTx/>
              <a:buSzPct val="123000"/>
              <a:buFontTx/>
              <a:buChar char="•"/>
              <a:tabLst/>
              <a:defRPr sz="4600" b="0" i="0" u="none" strike="noStrike" cap="none" spc="0" baseline="0">
                <a:solidFill>
                  <a:srgbClr val="000000"/>
                </a:solidFill>
                <a:uFillTx/>
                <a:latin typeface="+mj-lt"/>
                <a:ea typeface="+mj-ea"/>
                <a:cs typeface="+mj-cs"/>
                <a:sym typeface="Helvetica Neue"/>
              </a:defRPr>
            </a:lvl9pPr>
          </a:lstStyle>
          <a:p>
            <a:pPr marL="0" indent="0" hangingPunct="1">
              <a:buNone/>
            </a:pPr>
            <a:r>
              <a:rPr lang="en-GB" sz="4800" b="1" dirty="0">
                <a:solidFill>
                  <a:srgbClr val="184B5F"/>
                </a:solidFill>
              </a:rPr>
              <a:t>The avoid response generates far more arousal in the limbic system, more </a:t>
            </a:r>
            <a:r>
              <a:rPr lang="en-GB" sz="4800" b="1" dirty="0">
                <a:solidFill>
                  <a:srgbClr val="E74E68"/>
                </a:solidFill>
              </a:rPr>
              <a:t>quickly and with longer lasting effects </a:t>
            </a:r>
            <a:r>
              <a:rPr lang="en-GB" sz="4800" b="1" dirty="0">
                <a:solidFill>
                  <a:srgbClr val="184B5F"/>
                </a:solidFill>
              </a:rPr>
              <a:t>than an approach response</a:t>
            </a:r>
          </a:p>
          <a:p>
            <a:pPr marL="0" indent="0" hangingPunct="1">
              <a:buNone/>
            </a:pPr>
            <a:r>
              <a:rPr lang="en-GB" b="1" dirty="0"/>
              <a:t> </a:t>
            </a:r>
            <a:endParaRPr lang="en-US" b="1" dirty="0"/>
          </a:p>
        </p:txBody>
      </p:sp>
    </p:spTree>
    <p:extLst>
      <p:ext uri="{BB962C8B-B14F-4D97-AF65-F5344CB8AC3E}">
        <p14:creationId xmlns:p14="http://schemas.microsoft.com/office/powerpoint/2010/main" val="23746981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6C12E-21F9-EF4B-BEBF-2329F91DCAD6}"/>
              </a:ext>
            </a:extLst>
          </p:cNvPr>
          <p:cNvPicPr>
            <a:picLocks noChangeAspect="1"/>
          </p:cNvPicPr>
          <p:nvPr/>
        </p:nvPicPr>
        <p:blipFill>
          <a:blip r:embed="rId3"/>
          <a:stretch>
            <a:fillRect/>
          </a:stretch>
        </p:blipFill>
        <p:spPr>
          <a:xfrm>
            <a:off x="5048250" y="3411141"/>
            <a:ext cx="14287500" cy="6893719"/>
          </a:xfrm>
          <a:prstGeom prst="rect">
            <a:avLst/>
          </a:prstGeom>
        </p:spPr>
      </p:pic>
      <p:sp>
        <p:nvSpPr>
          <p:cNvPr id="3" name="TextBox 2">
            <a:extLst>
              <a:ext uri="{FF2B5EF4-FFF2-40B4-BE49-F238E27FC236}">
                <a16:creationId xmlns:a16="http://schemas.microsoft.com/office/drawing/2014/main" id="{46791306-DD26-C440-8E94-1BE3CE37285A}"/>
              </a:ext>
            </a:extLst>
          </p:cNvPr>
          <p:cNvSpPr txBox="1"/>
          <p:nvPr/>
        </p:nvSpPr>
        <p:spPr>
          <a:xfrm>
            <a:off x="16044522" y="11902148"/>
            <a:ext cx="4332913" cy="1316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8" tIns="38098" rIns="38098" bIns="38098" numCol="1" spcCol="38100" rtlCol="0" anchor="ctr">
            <a:spAutoFit/>
          </a:bodyPr>
          <a:lstStyle/>
          <a:p>
            <a:pPr defTabSz="2438426"/>
            <a:r>
              <a:rPr lang="en-US" sz="4781" dirty="0">
                <a:solidFill>
                  <a:schemeClr val="bg1">
                    <a:lumMod val="20000"/>
                    <a:lumOff val="80000"/>
                  </a:schemeClr>
                </a:solidFill>
              </a:rPr>
              <a:t>Ref David Rock</a:t>
            </a:r>
          </a:p>
        </p:txBody>
      </p:sp>
      <p:sp>
        <p:nvSpPr>
          <p:cNvPr id="4" name="TextBox 3">
            <a:extLst>
              <a:ext uri="{FF2B5EF4-FFF2-40B4-BE49-F238E27FC236}">
                <a16:creationId xmlns:a16="http://schemas.microsoft.com/office/drawing/2014/main" id="{C73BE126-A7FD-8C4E-B71A-045E837C8AAC}"/>
              </a:ext>
            </a:extLst>
          </p:cNvPr>
          <p:cNvSpPr txBox="1"/>
          <p:nvPr/>
        </p:nvSpPr>
        <p:spPr>
          <a:xfrm>
            <a:off x="10212162" y="937769"/>
            <a:ext cx="6613071" cy="1316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2438426"/>
            <a:r>
              <a:rPr lang="en-US" sz="4781" dirty="0">
                <a:solidFill>
                  <a:schemeClr val="bg1">
                    <a:lumMod val="20000"/>
                    <a:lumOff val="80000"/>
                  </a:schemeClr>
                </a:solidFill>
              </a:rPr>
              <a:t>The SCARF Model</a:t>
            </a:r>
          </a:p>
        </p:txBody>
      </p:sp>
    </p:spTree>
    <p:extLst>
      <p:ext uri="{BB962C8B-B14F-4D97-AF65-F5344CB8AC3E}">
        <p14:creationId xmlns:p14="http://schemas.microsoft.com/office/powerpoint/2010/main" val="4449323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C1E37-815D-1B49-8540-29617ED7C9E2}"/>
              </a:ext>
            </a:extLst>
          </p:cNvPr>
          <p:cNvSpPr txBox="1"/>
          <p:nvPr/>
        </p:nvSpPr>
        <p:spPr>
          <a:xfrm>
            <a:off x="5683903" y="5141184"/>
            <a:ext cx="13644759" cy="2648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800" b="1" i="0" u="none" strike="noStrike" cap="none" spc="0" normalizeH="0" baseline="0" dirty="0">
                <a:ln>
                  <a:noFill/>
                </a:ln>
                <a:solidFill>
                  <a:srgbClr val="EDD74F"/>
                </a:solidFill>
                <a:effectLst/>
                <a:uFillTx/>
                <a:latin typeface="+mj-lt"/>
                <a:ea typeface="+mj-ea"/>
                <a:cs typeface="+mj-cs"/>
                <a:sym typeface="Helvetica Neue"/>
              </a:rPr>
              <a:t>Remember – when we activate reward circuits</a:t>
            </a:r>
            <a:br>
              <a:rPr kumimoji="0" lang="en-US" sz="4800" b="1" i="0" u="none" strike="noStrike" cap="none" spc="0" normalizeH="0" baseline="0" dirty="0">
                <a:ln>
                  <a:noFill/>
                </a:ln>
                <a:solidFill>
                  <a:srgbClr val="EDD74F"/>
                </a:solidFill>
                <a:effectLst/>
                <a:uFillTx/>
                <a:latin typeface="+mj-lt"/>
                <a:ea typeface="+mj-ea"/>
                <a:cs typeface="+mj-cs"/>
                <a:sym typeface="Helvetica Neue"/>
              </a:rPr>
            </a:br>
            <a:r>
              <a:rPr kumimoji="0" lang="en-US" sz="4800" b="1" i="0" u="none" strike="noStrike" cap="none" spc="0" normalizeH="0" baseline="0" dirty="0">
                <a:ln>
                  <a:noFill/>
                </a:ln>
                <a:solidFill>
                  <a:srgbClr val="EDD74F"/>
                </a:solidFill>
                <a:effectLst/>
                <a:uFillTx/>
                <a:latin typeface="+mj-lt"/>
                <a:ea typeface="+mj-ea"/>
                <a:cs typeface="+mj-cs"/>
                <a:sym typeface="Helvetica Neue"/>
              </a:rPr>
              <a:t>we feel safer, can think more creatively, </a:t>
            </a:r>
            <a:br>
              <a:rPr kumimoji="0" lang="en-US" sz="4800" b="1" i="0" u="none" strike="noStrike" cap="none" spc="0" normalizeH="0" baseline="0" dirty="0">
                <a:ln>
                  <a:noFill/>
                </a:ln>
                <a:solidFill>
                  <a:srgbClr val="EDD74F"/>
                </a:solidFill>
                <a:effectLst/>
                <a:uFillTx/>
                <a:latin typeface="+mj-lt"/>
                <a:ea typeface="+mj-ea"/>
                <a:cs typeface="+mj-cs"/>
                <a:sym typeface="Helvetica Neue"/>
              </a:rPr>
            </a:br>
            <a:r>
              <a:rPr kumimoji="0" lang="en-US" sz="4800" b="1" i="0" u="none" strike="noStrike" cap="none" spc="0" normalizeH="0" baseline="0" dirty="0">
                <a:ln>
                  <a:noFill/>
                </a:ln>
                <a:solidFill>
                  <a:srgbClr val="EDD74F"/>
                </a:solidFill>
                <a:effectLst/>
                <a:uFillTx/>
                <a:latin typeface="+mj-lt"/>
                <a:ea typeface="+mj-ea"/>
                <a:cs typeface="+mj-cs"/>
                <a:sym typeface="Helvetica Neue"/>
              </a:rPr>
              <a:t>can collaborate more easily and trust builds.</a:t>
            </a:r>
          </a:p>
        </p:txBody>
      </p:sp>
    </p:spTree>
    <p:extLst>
      <p:ext uri="{BB962C8B-B14F-4D97-AF65-F5344CB8AC3E}">
        <p14:creationId xmlns:p14="http://schemas.microsoft.com/office/powerpoint/2010/main" val="9403537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CAFD66-4F81-6744-B8F4-98C7C841B885}"/>
              </a:ext>
            </a:extLst>
          </p:cNvPr>
          <p:cNvSpPr txBox="1"/>
          <p:nvPr/>
        </p:nvSpPr>
        <p:spPr>
          <a:xfrm>
            <a:off x="9008269" y="5146911"/>
            <a:ext cx="12187236" cy="2086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733930" rtl="0" fontAlgn="auto" latinLnBrk="0" hangingPunct="0">
              <a:lnSpc>
                <a:spcPct val="90000"/>
              </a:lnSpc>
              <a:spcBef>
                <a:spcPts val="3200"/>
              </a:spcBef>
              <a:spcAft>
                <a:spcPts val="0"/>
              </a:spcAft>
              <a:buClrTx/>
              <a:buSzTx/>
              <a:buFontTx/>
              <a:buNone/>
              <a:tabLst/>
            </a:pPr>
            <a:r>
              <a:rPr lang="en-US" sz="4800" b="1" dirty="0">
                <a:solidFill>
                  <a:srgbClr val="184B5F"/>
                </a:solidFill>
              </a:rPr>
              <a:t>A</a:t>
            </a:r>
            <a:r>
              <a:rPr kumimoji="0" lang="en-US" sz="4800" b="1" i="0" u="none" strike="noStrike" cap="none" spc="0" normalizeH="0" baseline="0" dirty="0">
                <a:ln>
                  <a:noFill/>
                </a:ln>
                <a:solidFill>
                  <a:srgbClr val="184B5F"/>
                </a:solidFill>
                <a:effectLst/>
                <a:uFillTx/>
                <a:latin typeface="+mj-lt"/>
                <a:ea typeface="+mj-ea"/>
                <a:cs typeface="+mj-cs"/>
                <a:sym typeface="Helvetica Neue"/>
              </a:rPr>
              <a:t>ssume there isn’t</a:t>
            </a:r>
            <a:br>
              <a:rPr kumimoji="0" lang="en-US" sz="4800" b="1" i="0" u="none" strike="noStrike" cap="none" spc="0" normalizeH="0" baseline="0" dirty="0">
                <a:ln>
                  <a:noFill/>
                </a:ln>
                <a:solidFill>
                  <a:srgbClr val="184B5F"/>
                </a:solidFill>
                <a:effectLst/>
                <a:uFillTx/>
                <a:latin typeface="+mj-lt"/>
                <a:ea typeface="+mj-ea"/>
                <a:cs typeface="+mj-cs"/>
                <a:sym typeface="Helvetica Neue"/>
              </a:rPr>
            </a:br>
            <a:r>
              <a:rPr kumimoji="0" lang="en-US" sz="4800" b="1" i="0" u="none" strike="noStrike" cap="none" spc="0" normalizeH="0" baseline="0" dirty="0">
                <a:ln>
                  <a:noFill/>
                </a:ln>
                <a:solidFill>
                  <a:srgbClr val="184B5F"/>
                </a:solidFill>
                <a:effectLst/>
                <a:uFillTx/>
                <a:latin typeface="+mj-lt"/>
                <a:ea typeface="+mj-ea"/>
                <a:cs typeface="+mj-cs"/>
                <a:sym typeface="Helvetica Neue"/>
              </a:rPr>
              <a:t>any safety in place</a:t>
            </a:r>
            <a:br>
              <a:rPr kumimoji="0" lang="en-US" sz="4800" b="1" i="0" u="none" strike="noStrike" cap="none" spc="0" normalizeH="0" baseline="0" dirty="0">
                <a:ln>
                  <a:noFill/>
                </a:ln>
                <a:solidFill>
                  <a:srgbClr val="184B5F"/>
                </a:solidFill>
                <a:effectLst/>
                <a:uFillTx/>
                <a:latin typeface="+mj-lt"/>
                <a:ea typeface="+mj-ea"/>
                <a:cs typeface="+mj-cs"/>
                <a:sym typeface="Helvetica Neue"/>
              </a:rPr>
            </a:br>
            <a:r>
              <a:rPr kumimoji="0" lang="en-US" sz="4800" b="1" i="0" u="none" strike="noStrike" cap="none" spc="0" normalizeH="0" baseline="0" dirty="0">
                <a:ln>
                  <a:noFill/>
                </a:ln>
                <a:solidFill>
                  <a:srgbClr val="184B5F"/>
                </a:solidFill>
                <a:effectLst/>
                <a:uFillTx/>
                <a:latin typeface="+mj-lt"/>
                <a:ea typeface="+mj-ea"/>
                <a:cs typeface="+mj-cs"/>
                <a:sym typeface="Helvetica Neue"/>
              </a:rPr>
              <a:t>at at all at the start,</a:t>
            </a:r>
          </a:p>
        </p:txBody>
      </p:sp>
    </p:spTree>
    <p:extLst>
      <p:ext uri="{BB962C8B-B14F-4D97-AF65-F5344CB8AC3E}">
        <p14:creationId xmlns:p14="http://schemas.microsoft.com/office/powerpoint/2010/main" val="232676025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36902F-00D1-254C-AA17-85D704DDF12D}"/>
              </a:ext>
            </a:extLst>
          </p:cNvPr>
          <p:cNvSpPr>
            <a:spLocks noGrp="1"/>
          </p:cNvSpPr>
          <p:nvPr>
            <p:ph type="body" sz="half" idx="13"/>
          </p:nvPr>
        </p:nvSpPr>
        <p:spPr>
          <a:xfrm>
            <a:off x="3651946" y="3211619"/>
            <a:ext cx="16439950" cy="7292764"/>
          </a:xfrm>
        </p:spPr>
        <p:txBody>
          <a:bodyPr/>
          <a:lstStyle/>
          <a:p>
            <a:r>
              <a:rPr lang="en-GB" sz="4400" dirty="0"/>
              <a:t>“Good to see you again, as I mentioned, the purpose of this meeting/get together is for us to </a:t>
            </a:r>
            <a:r>
              <a:rPr lang="en-GB" sz="4400" dirty="0">
                <a:solidFill>
                  <a:srgbClr val="184B5F"/>
                </a:solidFill>
              </a:rPr>
              <a:t>understand how you’d like to spend your time when you retire, what’s important to you and how your money can support that. </a:t>
            </a:r>
          </a:p>
          <a:p>
            <a:r>
              <a:rPr lang="en-GB" sz="4400" dirty="0"/>
              <a:t>It’s also an opportunity for you to ask any questions. </a:t>
            </a:r>
          </a:p>
          <a:p>
            <a:r>
              <a:rPr lang="en-GB" sz="4400" dirty="0"/>
              <a:t>I’ll explain what your </a:t>
            </a:r>
            <a:r>
              <a:rPr lang="en-GB" sz="4400" dirty="0">
                <a:solidFill>
                  <a:srgbClr val="184B5F"/>
                </a:solidFill>
              </a:rPr>
              <a:t>options </a:t>
            </a:r>
            <a:r>
              <a:rPr lang="en-GB" sz="4400" dirty="0"/>
              <a:t>are, what the costs would be for anything you’d like to look at, and </a:t>
            </a:r>
            <a:r>
              <a:rPr lang="en-GB" sz="4400" dirty="0">
                <a:solidFill>
                  <a:srgbClr val="184B5F"/>
                </a:solidFill>
              </a:rPr>
              <a:t>you can decide </a:t>
            </a:r>
            <a:r>
              <a:rPr lang="en-GB" sz="4400" dirty="0"/>
              <a:t>whether you’d like to engage with us.”</a:t>
            </a:r>
          </a:p>
          <a:p>
            <a:pPr algn="l"/>
            <a:endParaRPr lang="en-US" sz="4400" dirty="0"/>
          </a:p>
        </p:txBody>
      </p:sp>
      <p:sp>
        <p:nvSpPr>
          <p:cNvPr id="3" name="Text Placeholder 2">
            <a:extLst>
              <a:ext uri="{FF2B5EF4-FFF2-40B4-BE49-F238E27FC236}">
                <a16:creationId xmlns:a16="http://schemas.microsoft.com/office/drawing/2014/main" id="{C3854DCB-5927-3741-AC92-3F459B1DE711}"/>
              </a:ext>
            </a:extLst>
          </p:cNvPr>
          <p:cNvSpPr>
            <a:spLocks noGrp="1"/>
          </p:cNvSpPr>
          <p:nvPr>
            <p:ph type="body" sz="quarter" idx="14"/>
          </p:nvPr>
        </p:nvSpPr>
        <p:spPr>
          <a:xfrm>
            <a:off x="4286945" y="938817"/>
            <a:ext cx="15810110" cy="741739"/>
          </a:xfrm>
        </p:spPr>
        <p:txBody>
          <a:bodyPr/>
          <a:lstStyle/>
          <a:p>
            <a:r>
              <a:rPr lang="en-US" dirty="0"/>
              <a:t>First meeting friendly introduction</a:t>
            </a:r>
          </a:p>
        </p:txBody>
      </p:sp>
    </p:spTree>
    <p:extLst>
      <p:ext uri="{BB962C8B-B14F-4D97-AF65-F5344CB8AC3E}">
        <p14:creationId xmlns:p14="http://schemas.microsoft.com/office/powerpoint/2010/main" val="318196336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36902F-00D1-254C-AA17-85D704DDF12D}"/>
              </a:ext>
            </a:extLst>
          </p:cNvPr>
          <p:cNvSpPr>
            <a:spLocks noGrp="1"/>
          </p:cNvSpPr>
          <p:nvPr>
            <p:ph type="body" sz="half" idx="13"/>
          </p:nvPr>
        </p:nvSpPr>
        <p:spPr>
          <a:xfrm>
            <a:off x="3651946" y="4702797"/>
            <a:ext cx="16439950" cy="4310409"/>
          </a:xfrm>
        </p:spPr>
        <p:txBody>
          <a:bodyPr/>
          <a:lstStyle/>
          <a:p>
            <a:r>
              <a:rPr lang="en-GB" sz="4400" dirty="0"/>
              <a:t>“Good to see you again, as I mentioned, the purpose of this meeting/get together is for us to get to know you a little better so that we’re in a stronger position to advise you, help you plan for your next stage and reassure you that you’re on track. You mentioned you wanted to discuss xx so we can start there if you like”</a:t>
            </a:r>
          </a:p>
          <a:p>
            <a:pPr algn="l"/>
            <a:endParaRPr lang="en-US" sz="4400" dirty="0"/>
          </a:p>
        </p:txBody>
      </p:sp>
      <p:sp>
        <p:nvSpPr>
          <p:cNvPr id="3" name="Text Placeholder 2">
            <a:extLst>
              <a:ext uri="{FF2B5EF4-FFF2-40B4-BE49-F238E27FC236}">
                <a16:creationId xmlns:a16="http://schemas.microsoft.com/office/drawing/2014/main" id="{C3854DCB-5927-3741-AC92-3F459B1DE711}"/>
              </a:ext>
            </a:extLst>
          </p:cNvPr>
          <p:cNvSpPr>
            <a:spLocks noGrp="1"/>
          </p:cNvSpPr>
          <p:nvPr>
            <p:ph type="body" sz="quarter" idx="14"/>
          </p:nvPr>
        </p:nvSpPr>
        <p:spPr>
          <a:xfrm>
            <a:off x="4286945" y="938817"/>
            <a:ext cx="15810110" cy="741739"/>
          </a:xfrm>
        </p:spPr>
        <p:txBody>
          <a:bodyPr/>
          <a:lstStyle/>
          <a:p>
            <a:r>
              <a:rPr lang="en-US" dirty="0"/>
              <a:t>Review meeting friendly introduction</a:t>
            </a:r>
          </a:p>
        </p:txBody>
      </p:sp>
    </p:spTree>
    <p:extLst>
      <p:ext uri="{BB962C8B-B14F-4D97-AF65-F5344CB8AC3E}">
        <p14:creationId xmlns:p14="http://schemas.microsoft.com/office/powerpoint/2010/main" val="84436787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EB9CE-C1F3-AC45-ABC5-4106595DD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2383"/>
            <a:ext cx="24385402" cy="16250400"/>
          </a:xfrm>
          <a:prstGeom prst="rect">
            <a:avLst/>
          </a:prstGeom>
        </p:spPr>
      </p:pic>
      <p:sp>
        <p:nvSpPr>
          <p:cNvPr id="6" name="TextBox 5">
            <a:extLst>
              <a:ext uri="{FF2B5EF4-FFF2-40B4-BE49-F238E27FC236}">
                <a16:creationId xmlns:a16="http://schemas.microsoft.com/office/drawing/2014/main" id="{3A97F7A0-4869-AF46-9229-49BC75DFDCFA}"/>
              </a:ext>
            </a:extLst>
          </p:cNvPr>
          <p:cNvSpPr txBox="1"/>
          <p:nvPr/>
        </p:nvSpPr>
        <p:spPr>
          <a:xfrm>
            <a:off x="12192000" y="1152651"/>
            <a:ext cx="13258800"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algn="ctr"/>
            <a:r>
              <a:rPr lang="en-GB" b="1" dirty="0">
                <a:solidFill>
                  <a:schemeClr val="bg2"/>
                </a:solidFill>
              </a:rPr>
              <a:t>How important we feel in </a:t>
            </a:r>
            <a:br>
              <a:rPr lang="en-GB" b="1" dirty="0">
                <a:solidFill>
                  <a:schemeClr val="bg2"/>
                </a:solidFill>
              </a:rPr>
            </a:br>
            <a:r>
              <a:rPr lang="en-GB" b="1" dirty="0">
                <a:solidFill>
                  <a:schemeClr val="bg2"/>
                </a:solidFill>
              </a:rPr>
              <a:t>relation to others. </a:t>
            </a:r>
            <a:br>
              <a:rPr lang="en-GB" b="1" dirty="0">
                <a:solidFill>
                  <a:schemeClr val="bg2"/>
                </a:solidFill>
              </a:rPr>
            </a:br>
            <a:r>
              <a:rPr lang="en-GB" b="1" dirty="0">
                <a:solidFill>
                  <a:schemeClr val="bg2"/>
                </a:solidFill>
              </a:rPr>
              <a:t>How we see ourselves</a:t>
            </a:r>
            <a:br>
              <a:rPr lang="en-GB" b="1" dirty="0">
                <a:solidFill>
                  <a:schemeClr val="bg2"/>
                </a:solidFill>
              </a:rPr>
            </a:br>
            <a:r>
              <a:rPr lang="en-GB" b="1" dirty="0">
                <a:solidFill>
                  <a:schemeClr val="bg2"/>
                </a:solidFill>
              </a:rPr>
              <a:t> and how others see us</a:t>
            </a:r>
            <a:endParaRPr kumimoji="0" lang="en-US" sz="4600" b="1" i="0" u="none" strike="noStrike" cap="none" spc="0" normalizeH="0" baseline="0" dirty="0">
              <a:ln>
                <a:noFill/>
              </a:ln>
              <a:solidFill>
                <a:schemeClr val="bg2"/>
              </a:solidFill>
              <a:effectLst/>
              <a:uFillTx/>
              <a:latin typeface="+mj-lt"/>
              <a:ea typeface="+mj-ea"/>
              <a:cs typeface="+mj-cs"/>
              <a:sym typeface="Helvetica Neue"/>
            </a:endParaRPr>
          </a:p>
        </p:txBody>
      </p:sp>
      <p:sp>
        <p:nvSpPr>
          <p:cNvPr id="7" name="TextBox 6">
            <a:extLst>
              <a:ext uri="{FF2B5EF4-FFF2-40B4-BE49-F238E27FC236}">
                <a16:creationId xmlns:a16="http://schemas.microsoft.com/office/drawing/2014/main" id="{1A3F12C7-A0E5-424F-BCC4-99D56B112EBC}"/>
              </a:ext>
            </a:extLst>
          </p:cNvPr>
          <p:cNvSpPr txBox="1"/>
          <p:nvPr/>
        </p:nvSpPr>
        <p:spPr>
          <a:xfrm>
            <a:off x="2114550" y="4297914"/>
            <a:ext cx="7086600"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lang="en-GB" b="1" dirty="0">
                <a:solidFill>
                  <a:schemeClr val="bg2"/>
                </a:solidFill>
              </a:rPr>
              <a:t>1. STATUS</a:t>
            </a: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2" name="TextBox 1">
            <a:extLst>
              <a:ext uri="{FF2B5EF4-FFF2-40B4-BE49-F238E27FC236}">
                <a16:creationId xmlns:a16="http://schemas.microsoft.com/office/drawing/2014/main" id="{1AC2B47F-4124-864B-7805-3E0685602C63}"/>
              </a:ext>
            </a:extLst>
          </p:cNvPr>
          <p:cNvSpPr txBox="1"/>
          <p:nvPr/>
        </p:nvSpPr>
        <p:spPr>
          <a:xfrm>
            <a:off x="2114550" y="12956140"/>
            <a:ext cx="19236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Page 4</a:t>
            </a:r>
          </a:p>
        </p:txBody>
      </p:sp>
    </p:spTree>
    <p:extLst>
      <p:ext uri="{BB962C8B-B14F-4D97-AF65-F5344CB8AC3E}">
        <p14:creationId xmlns:p14="http://schemas.microsoft.com/office/powerpoint/2010/main" val="491947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75B7C-C130-4E4B-40AF-02A92830C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850" y="3279775"/>
            <a:ext cx="6794500" cy="6413500"/>
          </a:xfrm>
          <a:prstGeom prst="rect">
            <a:avLst/>
          </a:prstGeom>
        </p:spPr>
      </p:pic>
      <p:pic>
        <p:nvPicPr>
          <p:cNvPr id="5" name="Picture 4">
            <a:extLst>
              <a:ext uri="{FF2B5EF4-FFF2-40B4-BE49-F238E27FC236}">
                <a16:creationId xmlns:a16="http://schemas.microsoft.com/office/drawing/2014/main" id="{62433C19-C0A6-9D9F-5DFB-8DB23735F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5775" y="3254375"/>
            <a:ext cx="6045200" cy="6438900"/>
          </a:xfrm>
          <a:prstGeom prst="rect">
            <a:avLst/>
          </a:prstGeom>
        </p:spPr>
      </p:pic>
      <p:sp>
        <p:nvSpPr>
          <p:cNvPr id="6" name="TextBox 5">
            <a:extLst>
              <a:ext uri="{FF2B5EF4-FFF2-40B4-BE49-F238E27FC236}">
                <a16:creationId xmlns:a16="http://schemas.microsoft.com/office/drawing/2014/main" id="{465D7B69-D63E-8E68-B980-EAF807355790}"/>
              </a:ext>
            </a:extLst>
          </p:cNvPr>
          <p:cNvSpPr txBox="1"/>
          <p:nvPr/>
        </p:nvSpPr>
        <p:spPr>
          <a:xfrm>
            <a:off x="3714750" y="10070065"/>
            <a:ext cx="611705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t>Return on investment</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sp>
        <p:nvSpPr>
          <p:cNvPr id="7" name="TextBox 6">
            <a:extLst>
              <a:ext uri="{FF2B5EF4-FFF2-40B4-BE49-F238E27FC236}">
                <a16:creationId xmlns:a16="http://schemas.microsoft.com/office/drawing/2014/main" id="{99439BFB-BC4E-C464-F259-7912CB098516}"/>
              </a:ext>
            </a:extLst>
          </p:cNvPr>
          <p:cNvSpPr txBox="1"/>
          <p:nvPr/>
        </p:nvSpPr>
        <p:spPr>
          <a:xfrm>
            <a:off x="15230475" y="10070065"/>
            <a:ext cx="385522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Return on life</a:t>
            </a:r>
          </a:p>
        </p:txBody>
      </p:sp>
      <p:sp>
        <p:nvSpPr>
          <p:cNvPr id="8" name="TextBox 7">
            <a:extLst>
              <a:ext uri="{FF2B5EF4-FFF2-40B4-BE49-F238E27FC236}">
                <a16:creationId xmlns:a16="http://schemas.microsoft.com/office/drawing/2014/main" id="{C2E3543E-0F76-DC74-B4DE-9ADB91388DAB}"/>
              </a:ext>
            </a:extLst>
          </p:cNvPr>
          <p:cNvSpPr txBox="1"/>
          <p:nvPr/>
        </p:nvSpPr>
        <p:spPr>
          <a:xfrm>
            <a:off x="11401425" y="5955265"/>
            <a:ext cx="66684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vs</a:t>
            </a:r>
          </a:p>
        </p:txBody>
      </p:sp>
    </p:spTree>
    <p:extLst>
      <p:ext uri="{BB962C8B-B14F-4D97-AF65-F5344CB8AC3E}">
        <p14:creationId xmlns:p14="http://schemas.microsoft.com/office/powerpoint/2010/main" val="30087501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BA0DB-171A-524F-9639-D4286F9DC448}"/>
              </a:ext>
            </a:extLst>
          </p:cNvPr>
          <p:cNvSpPr txBox="1"/>
          <p:nvPr/>
        </p:nvSpPr>
        <p:spPr>
          <a:xfrm>
            <a:off x="7673136" y="4926703"/>
            <a:ext cx="10504477" cy="38625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sz="4800" b="1" dirty="0">
                <a:solidFill>
                  <a:schemeClr val="bg1">
                    <a:lumMod val="20000"/>
                    <a:lumOff val="80000"/>
                  </a:schemeClr>
                </a:solidFill>
              </a:rPr>
              <a:t>How we can equalise any sense of </a:t>
            </a:r>
            <a:br>
              <a:rPr lang="en-GB" sz="4800" b="1" dirty="0">
                <a:solidFill>
                  <a:schemeClr val="bg1">
                    <a:lumMod val="20000"/>
                    <a:lumOff val="80000"/>
                  </a:schemeClr>
                </a:solidFill>
              </a:rPr>
            </a:br>
            <a:r>
              <a:rPr lang="en-GB" sz="4800" b="1" dirty="0">
                <a:solidFill>
                  <a:schemeClr val="bg1">
                    <a:lumMod val="20000"/>
                    <a:lumOff val="80000"/>
                  </a:schemeClr>
                </a:solidFill>
              </a:rPr>
              <a:t>superiority that may be apparent in </a:t>
            </a:r>
            <a:br>
              <a:rPr lang="en-GB" sz="4800" b="1" dirty="0">
                <a:solidFill>
                  <a:schemeClr val="bg1">
                    <a:lumMod val="20000"/>
                    <a:lumOff val="80000"/>
                  </a:schemeClr>
                </a:solidFill>
              </a:rPr>
            </a:br>
            <a:r>
              <a:rPr lang="en-GB" sz="4800" b="1" dirty="0">
                <a:solidFill>
                  <a:schemeClr val="bg1">
                    <a:lumMod val="20000"/>
                    <a:lumOff val="80000"/>
                  </a:schemeClr>
                </a:solidFill>
              </a:rPr>
              <a:t>that first meeting?</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708252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FED940-5E34-674C-B765-D0C1ABAA0BB6}"/>
              </a:ext>
            </a:extLst>
          </p:cNvPr>
          <p:cNvSpPr>
            <a:spLocks noGrp="1"/>
          </p:cNvSpPr>
          <p:nvPr>
            <p:ph type="pic" sz="quarter" idx="13"/>
          </p:nvPr>
        </p:nvSpPr>
        <p:spPr/>
      </p:sp>
      <p:sp>
        <p:nvSpPr>
          <p:cNvPr id="6" name="Text Placeholder 5">
            <a:extLst>
              <a:ext uri="{FF2B5EF4-FFF2-40B4-BE49-F238E27FC236}">
                <a16:creationId xmlns:a16="http://schemas.microsoft.com/office/drawing/2014/main" id="{308248C8-1305-984C-B606-A66BF0ADB16A}"/>
              </a:ext>
            </a:extLst>
          </p:cNvPr>
          <p:cNvSpPr>
            <a:spLocks noGrp="1"/>
          </p:cNvSpPr>
          <p:nvPr>
            <p:ph type="body" sz="quarter" idx="14"/>
          </p:nvPr>
        </p:nvSpPr>
        <p:spPr>
          <a:xfrm>
            <a:off x="11377862" y="3489220"/>
            <a:ext cx="10710613" cy="6023185"/>
          </a:xfrm>
        </p:spPr>
        <p:txBody>
          <a:bodyPr/>
          <a:lstStyle/>
          <a:p>
            <a:pPr marL="0" indent="0">
              <a:buNone/>
            </a:pPr>
            <a:r>
              <a:rPr lang="en-GB" sz="6000" b="1" dirty="0">
                <a:solidFill>
                  <a:schemeClr val="bg1">
                    <a:lumMod val="20000"/>
                    <a:lumOff val="80000"/>
                  </a:schemeClr>
                </a:solidFill>
              </a:rPr>
              <a:t>“The quality of our thinking depends upon the quality of another person’s attention when listening to us.” </a:t>
            </a:r>
          </a:p>
          <a:p>
            <a:pPr marL="0" indent="0" algn="r">
              <a:buNone/>
            </a:pPr>
            <a:r>
              <a:rPr lang="en-GB" sz="6000" b="1" dirty="0">
                <a:solidFill>
                  <a:schemeClr val="bg1">
                    <a:lumMod val="20000"/>
                    <a:lumOff val="80000"/>
                  </a:schemeClr>
                </a:solidFill>
              </a:rPr>
              <a:t>Nancy Kline</a:t>
            </a:r>
          </a:p>
          <a:p>
            <a:endParaRPr lang="en-US" dirty="0"/>
          </a:p>
        </p:txBody>
      </p:sp>
    </p:spTree>
    <p:extLst>
      <p:ext uri="{BB962C8B-B14F-4D97-AF65-F5344CB8AC3E}">
        <p14:creationId xmlns:p14="http://schemas.microsoft.com/office/powerpoint/2010/main" val="313271952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3B2D7-E66B-2349-9550-1F237E431093}"/>
              </a:ext>
            </a:extLst>
          </p:cNvPr>
          <p:cNvSpPr>
            <a:spLocks noGrp="1"/>
          </p:cNvSpPr>
          <p:nvPr>
            <p:ph type="body" sz="half" idx="13"/>
          </p:nvPr>
        </p:nvSpPr>
        <p:spPr>
          <a:xfrm>
            <a:off x="3026223" y="2803294"/>
            <a:ext cx="8716644" cy="9180973"/>
          </a:xfrm>
        </p:spPr>
        <p:txBody>
          <a:bodyPr/>
          <a:lstStyle/>
          <a:p>
            <a:r>
              <a:rPr lang="en-GB" sz="4800" b="1" dirty="0">
                <a:solidFill>
                  <a:schemeClr val="bg2"/>
                </a:solidFill>
              </a:rPr>
              <a:t>Do I truly see them as equal to me in their thinking?  Where I welcome different perspectives, ideas, ambitions, needs, desires and fears? Or am I subtly trying to get them to think like I do?</a:t>
            </a:r>
          </a:p>
          <a:p>
            <a:r>
              <a:rPr lang="en-GB" sz="4800" b="1" dirty="0">
                <a:solidFill>
                  <a:schemeClr val="bg2"/>
                </a:solidFill>
              </a:rPr>
              <a:t>Am I at ease in myself? Or am I trying to prove myself? Or add value?</a:t>
            </a:r>
          </a:p>
          <a:p>
            <a:endParaRPr lang="en-US" dirty="0"/>
          </a:p>
        </p:txBody>
      </p:sp>
      <p:sp>
        <p:nvSpPr>
          <p:cNvPr id="3" name="Text Placeholder 2">
            <a:extLst>
              <a:ext uri="{FF2B5EF4-FFF2-40B4-BE49-F238E27FC236}">
                <a16:creationId xmlns:a16="http://schemas.microsoft.com/office/drawing/2014/main" id="{1FCAB60F-6075-4F47-B48D-0F1695655E48}"/>
              </a:ext>
            </a:extLst>
          </p:cNvPr>
          <p:cNvSpPr>
            <a:spLocks noGrp="1"/>
          </p:cNvSpPr>
          <p:nvPr>
            <p:ph type="body" sz="quarter" idx="14"/>
          </p:nvPr>
        </p:nvSpPr>
        <p:spPr>
          <a:xfrm>
            <a:off x="13463836" y="2803293"/>
            <a:ext cx="8716644" cy="9180973"/>
          </a:xfrm>
        </p:spPr>
        <p:txBody>
          <a:bodyPr/>
          <a:lstStyle/>
          <a:p>
            <a:r>
              <a:rPr lang="en-GB" sz="4800" b="1" dirty="0">
                <a:solidFill>
                  <a:schemeClr val="bg2"/>
                </a:solidFill>
              </a:rPr>
              <a:t>Can I create a space where there are no judgements so that someone else can step into it? Or do I feel like I need to control, own and manage that space?</a:t>
            </a:r>
          </a:p>
          <a:p>
            <a:r>
              <a:rPr lang="en-GB" sz="4800" b="1" dirty="0">
                <a:solidFill>
                  <a:schemeClr val="bg2"/>
                </a:solidFill>
              </a:rPr>
              <a:t>Do I believe everyone is doing the best they can, with the experience and resources they’ve got, at that time?</a:t>
            </a:r>
          </a:p>
          <a:p>
            <a:endParaRPr lang="en-US" dirty="0"/>
          </a:p>
        </p:txBody>
      </p:sp>
      <p:sp>
        <p:nvSpPr>
          <p:cNvPr id="4" name="Text Placeholder 3">
            <a:extLst>
              <a:ext uri="{FF2B5EF4-FFF2-40B4-BE49-F238E27FC236}">
                <a16:creationId xmlns:a16="http://schemas.microsoft.com/office/drawing/2014/main" id="{F72966B0-DFFF-B64D-B45C-FD08DAA4C0F5}"/>
              </a:ext>
            </a:extLst>
          </p:cNvPr>
          <p:cNvSpPr>
            <a:spLocks noGrp="1"/>
          </p:cNvSpPr>
          <p:nvPr>
            <p:ph type="body" sz="quarter" idx="15"/>
          </p:nvPr>
        </p:nvSpPr>
        <p:spPr>
          <a:xfrm>
            <a:off x="4286945" y="1099553"/>
            <a:ext cx="15810110" cy="741739"/>
          </a:xfrm>
        </p:spPr>
        <p:txBody>
          <a:bodyPr/>
          <a:lstStyle/>
          <a:p>
            <a:pPr marL="0" indent="0" algn="ctr">
              <a:buNone/>
            </a:pPr>
            <a:r>
              <a:rPr lang="en-GB" sz="4800" b="1" dirty="0">
                <a:solidFill>
                  <a:srgbClr val="E74E68"/>
                </a:solidFill>
              </a:rPr>
              <a:t>To equalise any sense of superiority ask yourself: </a:t>
            </a:r>
          </a:p>
        </p:txBody>
      </p:sp>
    </p:spTree>
    <p:extLst>
      <p:ext uri="{BB962C8B-B14F-4D97-AF65-F5344CB8AC3E}">
        <p14:creationId xmlns:p14="http://schemas.microsoft.com/office/powerpoint/2010/main" val="473796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9683D-2536-3D4A-8446-64D05117C561}"/>
              </a:ext>
            </a:extLst>
          </p:cNvPr>
          <p:cNvSpPr txBox="1"/>
          <p:nvPr/>
        </p:nvSpPr>
        <p:spPr>
          <a:xfrm>
            <a:off x="5731899" y="3371890"/>
            <a:ext cx="14669078" cy="4416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2"/>
                </a:solidFill>
                <a:effectLst/>
                <a:uFillTx/>
                <a:latin typeface="+mj-lt"/>
                <a:ea typeface="+mj-ea"/>
                <a:cs typeface="+mj-cs"/>
                <a:sym typeface="Helvetica Neue"/>
              </a:rPr>
              <a:t>In summary</a:t>
            </a:r>
          </a:p>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2"/>
                </a:solidFill>
                <a:effectLst/>
                <a:uFillTx/>
                <a:latin typeface="+mj-lt"/>
                <a:ea typeface="+mj-ea"/>
                <a:cs typeface="+mj-cs"/>
                <a:sym typeface="Helvetica Neue"/>
              </a:rPr>
              <a:t>For our brains to be in the reward state we need </a:t>
            </a:r>
            <a:br>
              <a:rPr kumimoji="0" lang="en-US" sz="4600" b="1" i="0" u="none" strike="noStrike" cap="none" spc="0" normalizeH="0" baseline="0" dirty="0">
                <a:ln>
                  <a:noFill/>
                </a:ln>
                <a:solidFill>
                  <a:schemeClr val="bg2"/>
                </a:solidFill>
                <a:effectLst/>
                <a:uFillTx/>
                <a:latin typeface="+mj-lt"/>
                <a:ea typeface="+mj-ea"/>
                <a:cs typeface="+mj-cs"/>
                <a:sym typeface="Helvetica Neue"/>
              </a:rPr>
            </a:br>
            <a:r>
              <a:rPr kumimoji="0" lang="en-US" sz="4600" b="1" i="0" u="none" strike="noStrike" cap="none" spc="0" normalizeH="0" baseline="0" dirty="0">
                <a:ln>
                  <a:noFill/>
                </a:ln>
                <a:solidFill>
                  <a:schemeClr val="bg2"/>
                </a:solidFill>
                <a:effectLst/>
                <a:uFillTx/>
                <a:latin typeface="+mj-lt"/>
                <a:ea typeface="+mj-ea"/>
                <a:cs typeface="+mj-cs"/>
                <a:sym typeface="Helvetica Neue"/>
              </a:rPr>
              <a:t>to feel </a:t>
            </a:r>
            <a:r>
              <a:rPr kumimoji="0" lang="en-US" sz="4600" b="1" i="0" u="none" strike="noStrike" cap="none" spc="0" normalizeH="0" baseline="0" dirty="0">
                <a:ln>
                  <a:noFill/>
                </a:ln>
                <a:solidFill>
                  <a:srgbClr val="E74E68"/>
                </a:solidFill>
                <a:effectLst/>
                <a:uFillTx/>
                <a:latin typeface="+mj-lt"/>
                <a:ea typeface="+mj-ea"/>
                <a:cs typeface="+mj-cs"/>
                <a:sym typeface="Helvetica Neue"/>
              </a:rPr>
              <a:t>important, included and interesting.</a:t>
            </a:r>
            <a:br>
              <a:rPr kumimoji="0" lang="en-US" sz="4600" b="1" i="0" u="none" strike="noStrike" cap="none" spc="0" normalizeH="0" baseline="0" dirty="0">
                <a:ln>
                  <a:noFill/>
                </a:ln>
                <a:solidFill>
                  <a:srgbClr val="EA5958"/>
                </a:solidFill>
                <a:effectLst/>
                <a:uFillTx/>
                <a:latin typeface="+mj-lt"/>
                <a:ea typeface="+mj-ea"/>
                <a:cs typeface="+mj-cs"/>
                <a:sym typeface="Helvetica Neue"/>
              </a:rPr>
            </a:br>
            <a:r>
              <a:rPr kumimoji="0" lang="en-US" sz="4600" b="1" i="0" u="none" strike="noStrike" cap="none" spc="0" normalizeH="0" baseline="0" dirty="0">
                <a:ln>
                  <a:noFill/>
                </a:ln>
                <a:solidFill>
                  <a:schemeClr val="bg2"/>
                </a:solidFill>
                <a:effectLst/>
                <a:uFillTx/>
                <a:latin typeface="+mj-lt"/>
                <a:ea typeface="+mj-ea"/>
                <a:cs typeface="+mj-cs"/>
                <a:sym typeface="Helvetica Neue"/>
              </a:rPr>
              <a:t>Be the best thought partner you can by paying them</a:t>
            </a:r>
            <a:br>
              <a:rPr kumimoji="0" lang="en-US" sz="4600" b="1" i="0" u="none" strike="noStrike" cap="none" spc="0" normalizeH="0" baseline="0" dirty="0">
                <a:ln>
                  <a:noFill/>
                </a:ln>
                <a:solidFill>
                  <a:schemeClr val="bg2"/>
                </a:solidFill>
                <a:effectLst/>
                <a:uFillTx/>
                <a:latin typeface="+mj-lt"/>
                <a:ea typeface="+mj-ea"/>
                <a:cs typeface="+mj-cs"/>
                <a:sym typeface="Helvetica Neue"/>
              </a:rPr>
            </a:br>
            <a:r>
              <a:rPr lang="en-US" b="1" dirty="0">
                <a:solidFill>
                  <a:schemeClr val="bg2"/>
                </a:solidFill>
              </a:rPr>
              <a:t>your </a:t>
            </a:r>
            <a:r>
              <a:rPr lang="en-US" b="1" dirty="0">
                <a:solidFill>
                  <a:srgbClr val="E74E68"/>
                </a:solidFill>
              </a:rPr>
              <a:t>undivided attention</a:t>
            </a:r>
            <a:r>
              <a:rPr lang="en-US" b="1" dirty="0">
                <a:solidFill>
                  <a:srgbClr val="EA5958"/>
                </a:solidFill>
              </a:rPr>
              <a:t>.</a:t>
            </a:r>
            <a:endParaRPr kumimoji="0" lang="en-US" sz="4600" b="1" i="0" u="none" strike="noStrike" cap="none" spc="0" normalizeH="0" baseline="0" dirty="0">
              <a:ln>
                <a:noFill/>
              </a:ln>
              <a:solidFill>
                <a:srgbClr val="EA5958"/>
              </a:solidFill>
              <a:effectLst/>
              <a:uFillTx/>
              <a:latin typeface="+mj-lt"/>
              <a:ea typeface="+mj-ea"/>
              <a:cs typeface="+mj-cs"/>
              <a:sym typeface="Helvetica Neue"/>
            </a:endParaRPr>
          </a:p>
        </p:txBody>
      </p:sp>
    </p:spTree>
    <p:extLst>
      <p:ext uri="{BB962C8B-B14F-4D97-AF65-F5344CB8AC3E}">
        <p14:creationId xmlns:p14="http://schemas.microsoft.com/office/powerpoint/2010/main" val="198197885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3D913F-75BF-A747-855E-94235EF69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200400"/>
            <a:ext cx="25374600" cy="16916400"/>
          </a:xfrm>
          <a:prstGeom prst="rect">
            <a:avLst/>
          </a:prstGeom>
        </p:spPr>
      </p:pic>
      <p:sp>
        <p:nvSpPr>
          <p:cNvPr id="6" name="TextBox 5">
            <a:extLst>
              <a:ext uri="{FF2B5EF4-FFF2-40B4-BE49-F238E27FC236}">
                <a16:creationId xmlns:a16="http://schemas.microsoft.com/office/drawing/2014/main" id="{91BA6217-65D8-3E4B-B949-2721BE7744F3}"/>
              </a:ext>
            </a:extLst>
          </p:cNvPr>
          <p:cNvSpPr txBox="1"/>
          <p:nvPr/>
        </p:nvSpPr>
        <p:spPr>
          <a:xfrm>
            <a:off x="6829424" y="4370968"/>
            <a:ext cx="7000875"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2. Certainty: O</a:t>
            </a:r>
            <a:r>
              <a:rPr lang="en-US" b="1" dirty="0"/>
              <a:t>ur ability to predict the future.</a:t>
            </a:r>
            <a:br>
              <a:rPr lang="en-US" b="1" dirty="0"/>
            </a:br>
            <a:r>
              <a:rPr lang="en-US" b="1" dirty="0"/>
              <a:t>How confident we can be of that prediction</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161384013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96D3EF-48A9-1141-956E-88E7F800C2F9}"/>
              </a:ext>
            </a:extLst>
          </p:cNvPr>
          <p:cNvSpPr txBox="1"/>
          <p:nvPr/>
        </p:nvSpPr>
        <p:spPr>
          <a:xfrm>
            <a:off x="5943600" y="5812390"/>
            <a:ext cx="12933026"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1">
                    <a:lumMod val="20000"/>
                    <a:lumOff val="80000"/>
                  </a:schemeClr>
                </a:solidFill>
                <a:effectLst/>
                <a:uFillTx/>
                <a:latin typeface="+mj-lt"/>
                <a:ea typeface="+mj-ea"/>
                <a:cs typeface="+mj-cs"/>
                <a:sym typeface="Helvetica Neue"/>
              </a:rPr>
              <a:t>How can you unpack this concept of </a:t>
            </a:r>
            <a:r>
              <a:rPr kumimoji="0" lang="en-US" sz="4600" b="1" i="0" u="none" strike="noStrike" cap="none" spc="0" normalizeH="0" baseline="0" dirty="0">
                <a:ln>
                  <a:noFill/>
                </a:ln>
                <a:solidFill>
                  <a:srgbClr val="EDD74F"/>
                </a:solidFill>
                <a:effectLst/>
                <a:uFillTx/>
                <a:latin typeface="+mj-lt"/>
                <a:ea typeface="+mj-ea"/>
                <a:cs typeface="+mj-cs"/>
                <a:sym typeface="Helvetica Neue"/>
              </a:rPr>
              <a:t>enough?</a:t>
            </a:r>
          </a:p>
        </p:txBody>
      </p:sp>
    </p:spTree>
    <p:extLst>
      <p:ext uri="{BB962C8B-B14F-4D97-AF65-F5344CB8AC3E}">
        <p14:creationId xmlns:p14="http://schemas.microsoft.com/office/powerpoint/2010/main" val="280124824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52401-4C8C-8D4C-B776-DA7AD6824705}"/>
              </a:ext>
            </a:extLst>
          </p:cNvPr>
          <p:cNvSpPr>
            <a:spLocks noGrp="1"/>
          </p:cNvSpPr>
          <p:nvPr>
            <p:ph type="body" sz="half" idx="13"/>
          </p:nvPr>
        </p:nvSpPr>
        <p:spPr>
          <a:xfrm>
            <a:off x="4286945" y="3764139"/>
            <a:ext cx="15481844" cy="6844949"/>
          </a:xfrm>
        </p:spPr>
        <p:txBody>
          <a:bodyPr/>
          <a:lstStyle/>
          <a:p>
            <a:r>
              <a:rPr lang="en-US" b="1" dirty="0">
                <a:solidFill>
                  <a:schemeClr val="bg1"/>
                </a:solidFill>
              </a:rPr>
              <a:t>Discuss local life expectancy</a:t>
            </a:r>
          </a:p>
          <a:p>
            <a:r>
              <a:rPr lang="en-US" b="1" dirty="0">
                <a:solidFill>
                  <a:schemeClr val="bg1"/>
                </a:solidFill>
              </a:rPr>
              <a:t>Draw a time line illustrating that costs will go up and down according to transitions they’ll move through</a:t>
            </a:r>
          </a:p>
          <a:p>
            <a:r>
              <a:rPr lang="en-US" b="1" dirty="0">
                <a:solidFill>
                  <a:schemeClr val="bg1"/>
                </a:solidFill>
              </a:rPr>
              <a:t>Helps to challenge perceptions/expectations that costs will remain the same</a:t>
            </a:r>
          </a:p>
          <a:p>
            <a:r>
              <a:rPr lang="en-US" b="1" dirty="0">
                <a:solidFill>
                  <a:schemeClr val="bg1"/>
                </a:solidFill>
              </a:rPr>
              <a:t>Start discussing what they want the money FOR</a:t>
            </a:r>
          </a:p>
          <a:p>
            <a:pPr marL="0" indent="0">
              <a:buNone/>
            </a:pPr>
            <a:r>
              <a:rPr lang="en-US" b="1" dirty="0">
                <a:solidFill>
                  <a:schemeClr val="bg1"/>
                </a:solidFill>
              </a:rPr>
              <a:t>(Ref: Neil Parker from Plan Happy.)</a:t>
            </a:r>
          </a:p>
        </p:txBody>
      </p:sp>
      <p:sp>
        <p:nvSpPr>
          <p:cNvPr id="4" name="Text Placeholder 3">
            <a:extLst>
              <a:ext uri="{FF2B5EF4-FFF2-40B4-BE49-F238E27FC236}">
                <a16:creationId xmlns:a16="http://schemas.microsoft.com/office/drawing/2014/main" id="{5657C2B4-96CC-334E-AAD9-D19377A681B7}"/>
              </a:ext>
            </a:extLst>
          </p:cNvPr>
          <p:cNvSpPr>
            <a:spLocks noGrp="1"/>
          </p:cNvSpPr>
          <p:nvPr>
            <p:ph type="body" sz="quarter" idx="15"/>
          </p:nvPr>
        </p:nvSpPr>
        <p:spPr>
          <a:xfrm>
            <a:off x="4286945" y="606418"/>
            <a:ext cx="15810110" cy="1406537"/>
          </a:xfrm>
        </p:spPr>
        <p:txBody>
          <a:bodyPr/>
          <a:lstStyle/>
          <a:p>
            <a:r>
              <a:rPr lang="en-US" dirty="0"/>
              <a:t>Some ideas to unpack the concept of enough to create more certainty</a:t>
            </a:r>
          </a:p>
        </p:txBody>
      </p:sp>
    </p:spTree>
    <p:extLst>
      <p:ext uri="{BB962C8B-B14F-4D97-AF65-F5344CB8AC3E}">
        <p14:creationId xmlns:p14="http://schemas.microsoft.com/office/powerpoint/2010/main" val="1442017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29996-ACCB-774E-B524-61EA3813CE2A}"/>
              </a:ext>
            </a:extLst>
          </p:cNvPr>
          <p:cNvSpPr txBox="1"/>
          <p:nvPr/>
        </p:nvSpPr>
        <p:spPr>
          <a:xfrm>
            <a:off x="3516923" y="3461626"/>
            <a:ext cx="19131838" cy="5690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b="1" dirty="0">
                <a:solidFill>
                  <a:schemeClr val="bg1"/>
                </a:solidFill>
              </a:rPr>
              <a:t>In summary, for our brain to be in the reward state:</a:t>
            </a:r>
          </a:p>
          <a:p>
            <a:r>
              <a:rPr lang="en-GB" b="1" dirty="0">
                <a:solidFill>
                  <a:schemeClr val="bg1"/>
                </a:solidFill>
              </a:rPr>
              <a:t>We need to feel as </a:t>
            </a:r>
            <a:r>
              <a:rPr lang="en-GB" b="1" dirty="0">
                <a:solidFill>
                  <a:srgbClr val="E74E68"/>
                </a:solidFill>
              </a:rPr>
              <a:t>certain as we can.</a:t>
            </a:r>
            <a:br>
              <a:rPr lang="en-GB" b="1" dirty="0">
                <a:solidFill>
                  <a:schemeClr val="bg1"/>
                </a:solidFill>
              </a:rPr>
            </a:br>
            <a:r>
              <a:rPr lang="en-GB" b="1" dirty="0">
                <a:solidFill>
                  <a:schemeClr val="bg1"/>
                </a:solidFill>
              </a:rPr>
              <a:t>Reflect on how you manage expectations </a:t>
            </a:r>
            <a:r>
              <a:rPr lang="en-GB" b="1" dirty="0" err="1">
                <a:solidFill>
                  <a:schemeClr val="bg1"/>
                </a:solidFill>
              </a:rPr>
              <a:t>esp</a:t>
            </a:r>
            <a:r>
              <a:rPr lang="en-GB" b="1" dirty="0">
                <a:solidFill>
                  <a:schemeClr val="bg1"/>
                </a:solidFill>
              </a:rPr>
              <a:t> around performance, </a:t>
            </a:r>
            <a:br>
              <a:rPr lang="en-GB" b="1" dirty="0">
                <a:solidFill>
                  <a:schemeClr val="bg1"/>
                </a:solidFill>
              </a:rPr>
            </a:br>
            <a:r>
              <a:rPr lang="en-GB" b="1" dirty="0">
                <a:solidFill>
                  <a:schemeClr val="bg1"/>
                </a:solidFill>
              </a:rPr>
              <a:t>unpack the concept of enough, the confidence with which</a:t>
            </a:r>
            <a:br>
              <a:rPr lang="en-GB" b="1" dirty="0">
                <a:solidFill>
                  <a:schemeClr val="bg1"/>
                </a:solidFill>
              </a:rPr>
            </a:br>
            <a:r>
              <a:rPr lang="en-GB" b="1" dirty="0">
                <a:solidFill>
                  <a:schemeClr val="bg1"/>
                </a:solidFill>
              </a:rPr>
              <a:t>you speak. </a:t>
            </a:r>
            <a:br>
              <a:rPr lang="en-GB" b="1" dirty="0">
                <a:solidFill>
                  <a:schemeClr val="bg1"/>
                </a:solidFill>
              </a:rPr>
            </a:br>
            <a:br>
              <a:rPr lang="en-GB" b="1" dirty="0">
                <a:solidFill>
                  <a:schemeClr val="bg1"/>
                </a:solidFill>
              </a:rPr>
            </a:br>
            <a:r>
              <a:rPr lang="en-GB" b="1" dirty="0">
                <a:solidFill>
                  <a:schemeClr val="bg1"/>
                </a:solidFill>
              </a:rPr>
              <a:t>Try to turn as many unknowns into knowns</a:t>
            </a:r>
            <a:endParaRPr kumimoji="0" lang="en-US" sz="4600" b="1" i="0" u="none" strike="noStrike" cap="none" spc="0" normalizeH="0" baseline="0" dirty="0">
              <a:ln>
                <a:noFill/>
              </a:ln>
              <a:solidFill>
                <a:schemeClr val="bg1"/>
              </a:solidFill>
              <a:effectLst/>
              <a:uFillTx/>
              <a:latin typeface="+mj-lt"/>
              <a:ea typeface="+mj-ea"/>
              <a:cs typeface="+mj-cs"/>
              <a:sym typeface="Helvetica Neue"/>
            </a:endParaRPr>
          </a:p>
        </p:txBody>
      </p:sp>
    </p:spTree>
    <p:extLst>
      <p:ext uri="{BB962C8B-B14F-4D97-AF65-F5344CB8AC3E}">
        <p14:creationId xmlns:p14="http://schemas.microsoft.com/office/powerpoint/2010/main" val="251020456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B9CD4A-7B51-5E4A-8092-3F2A84036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488950"/>
            <a:ext cx="23876000" cy="12738100"/>
          </a:xfrm>
          <a:prstGeom prst="rect">
            <a:avLst/>
          </a:prstGeom>
        </p:spPr>
      </p:pic>
      <p:sp>
        <p:nvSpPr>
          <p:cNvPr id="7" name="TextBox 6">
            <a:extLst>
              <a:ext uri="{FF2B5EF4-FFF2-40B4-BE49-F238E27FC236}">
                <a16:creationId xmlns:a16="http://schemas.microsoft.com/office/drawing/2014/main" id="{BAA30676-50AC-CC43-9D01-7DD458F0F9FD}"/>
              </a:ext>
            </a:extLst>
          </p:cNvPr>
          <p:cNvSpPr txBox="1"/>
          <p:nvPr/>
        </p:nvSpPr>
        <p:spPr>
          <a:xfrm>
            <a:off x="1922584" y="8926117"/>
            <a:ext cx="9097108"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kumimoji="0" lang="en-US" sz="4600" b="1" i="0" u="none" strike="noStrike" cap="none" spc="0" normalizeH="0" baseline="0" dirty="0">
                <a:ln>
                  <a:noFill/>
                </a:ln>
                <a:solidFill>
                  <a:srgbClr val="EDD74F"/>
                </a:solidFill>
                <a:effectLst/>
                <a:uFillTx/>
                <a:latin typeface="+mj-lt"/>
                <a:ea typeface="+mj-ea"/>
                <a:cs typeface="+mj-cs"/>
                <a:sym typeface="Helvetica Neue"/>
              </a:rPr>
              <a:t>3. Autonomy:</a:t>
            </a:r>
            <a:r>
              <a:rPr lang="en-GB" b="1" dirty="0">
                <a:solidFill>
                  <a:srgbClr val="EDD74F"/>
                </a:solidFill>
              </a:rPr>
              <a:t> our sense</a:t>
            </a:r>
            <a:br>
              <a:rPr lang="en-GB" b="1" dirty="0">
                <a:solidFill>
                  <a:srgbClr val="EDD74F"/>
                </a:solidFill>
              </a:rPr>
            </a:br>
            <a:r>
              <a:rPr lang="en-GB" b="1" dirty="0">
                <a:solidFill>
                  <a:srgbClr val="EDD74F"/>
                </a:solidFill>
              </a:rPr>
              <a:t>of control over events</a:t>
            </a:r>
            <a:br>
              <a:rPr lang="en-GB" b="1" dirty="0">
                <a:solidFill>
                  <a:srgbClr val="EDD74F"/>
                </a:solidFill>
              </a:rPr>
            </a:br>
            <a:r>
              <a:rPr lang="en-GB" b="1" dirty="0">
                <a:solidFill>
                  <a:srgbClr val="EDD74F"/>
                </a:solidFill>
              </a:rPr>
              <a:t>and our life</a:t>
            </a:r>
            <a:br>
              <a:rPr lang="en-GB" dirty="0"/>
            </a:b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100798081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FED940-5E34-674C-B765-D0C1ABAA0BB6}"/>
              </a:ext>
            </a:extLst>
          </p:cNvPr>
          <p:cNvSpPr>
            <a:spLocks noGrp="1"/>
          </p:cNvSpPr>
          <p:nvPr>
            <p:ph type="pic" sz="quarter" idx="13"/>
          </p:nvPr>
        </p:nvSpPr>
        <p:spPr/>
      </p:sp>
      <p:sp>
        <p:nvSpPr>
          <p:cNvPr id="6" name="Text Placeholder 5">
            <a:extLst>
              <a:ext uri="{FF2B5EF4-FFF2-40B4-BE49-F238E27FC236}">
                <a16:creationId xmlns:a16="http://schemas.microsoft.com/office/drawing/2014/main" id="{308248C8-1305-984C-B606-A66BF0ADB16A}"/>
              </a:ext>
            </a:extLst>
          </p:cNvPr>
          <p:cNvSpPr>
            <a:spLocks noGrp="1"/>
          </p:cNvSpPr>
          <p:nvPr>
            <p:ph type="body" sz="quarter" idx="14"/>
          </p:nvPr>
        </p:nvSpPr>
        <p:spPr>
          <a:xfrm>
            <a:off x="11377862" y="3489220"/>
            <a:ext cx="10710613" cy="6023185"/>
          </a:xfrm>
        </p:spPr>
        <p:txBody>
          <a:bodyPr/>
          <a:lstStyle/>
          <a:p>
            <a:pPr marL="0" indent="0">
              <a:buNone/>
            </a:pPr>
            <a:r>
              <a:rPr lang="en-GB" sz="6000" b="1" dirty="0">
                <a:solidFill>
                  <a:schemeClr val="bg1">
                    <a:lumMod val="20000"/>
                    <a:lumOff val="80000"/>
                  </a:schemeClr>
                </a:solidFill>
              </a:rPr>
              <a:t>“Controlling your time is the highest dividend money pays” </a:t>
            </a:r>
          </a:p>
          <a:p>
            <a:pPr marL="0" indent="0" algn="r">
              <a:buNone/>
            </a:pPr>
            <a:r>
              <a:rPr lang="en-GB" sz="6000" b="1" dirty="0">
                <a:solidFill>
                  <a:schemeClr val="bg1">
                    <a:lumMod val="20000"/>
                    <a:lumOff val="80000"/>
                  </a:schemeClr>
                </a:solidFill>
              </a:rPr>
              <a:t>Morgan Housel</a:t>
            </a:r>
            <a:br>
              <a:rPr lang="en-GB" sz="6000" b="1" dirty="0">
                <a:solidFill>
                  <a:schemeClr val="bg1">
                    <a:lumMod val="20000"/>
                    <a:lumOff val="80000"/>
                  </a:schemeClr>
                </a:solidFill>
              </a:rPr>
            </a:br>
            <a:r>
              <a:rPr lang="en-GB" sz="6000" b="1" dirty="0">
                <a:solidFill>
                  <a:schemeClr val="bg1">
                    <a:lumMod val="20000"/>
                    <a:lumOff val="80000"/>
                  </a:schemeClr>
                </a:solidFill>
              </a:rPr>
              <a:t> The Psychology of Money</a:t>
            </a:r>
          </a:p>
          <a:p>
            <a:endParaRPr lang="en-US" dirty="0"/>
          </a:p>
        </p:txBody>
      </p:sp>
    </p:spTree>
    <p:extLst>
      <p:ext uri="{BB962C8B-B14F-4D97-AF65-F5344CB8AC3E}">
        <p14:creationId xmlns:p14="http://schemas.microsoft.com/office/powerpoint/2010/main" val="381961454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t>Adopt the right mindset for a great meeting</a:t>
            </a:r>
          </a:p>
          <a:p>
            <a:pPr marL="982301" indent="-982301">
              <a:buSzPct val="100000"/>
              <a:buBlip>
                <a:blip r:embed="rId2"/>
              </a:buBlip>
              <a:defRPr b="1" spc="-102">
                <a:solidFill>
                  <a:srgbClr val="E53956"/>
                </a:solidFill>
              </a:defRPr>
            </a:pPr>
            <a:r>
              <a:rPr lang="en-GB" sz="4000" dirty="0">
                <a:solidFill>
                  <a:srgbClr val="11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645751"/>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E63956"/>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E63956"/>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chemeClr val="bg1"/>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D0FC5D-2B78-6843-93C2-08EAE213C4E1}"/>
              </a:ext>
            </a:extLst>
          </p:cNvPr>
          <p:cNvSpPr>
            <a:spLocks noGrp="1"/>
          </p:cNvSpPr>
          <p:nvPr>
            <p:ph type="body" sz="half" idx="13"/>
          </p:nvPr>
        </p:nvSpPr>
        <p:spPr>
          <a:xfrm>
            <a:off x="13960780" y="4623842"/>
            <a:ext cx="8708111" cy="2625332"/>
          </a:xfrm>
        </p:spPr>
        <p:txBody>
          <a:bodyPr/>
          <a:lstStyle/>
          <a:p>
            <a:pPr marL="0" indent="0">
              <a:buNone/>
            </a:pPr>
            <a:r>
              <a:rPr lang="en-GB" b="1" dirty="0">
                <a:solidFill>
                  <a:schemeClr val="bg2"/>
                </a:solidFill>
              </a:rPr>
              <a:t>Reiterate, “We’ll come up with some </a:t>
            </a:r>
            <a:r>
              <a:rPr lang="en-GB" b="1" dirty="0">
                <a:solidFill>
                  <a:srgbClr val="E74E68"/>
                </a:solidFill>
              </a:rPr>
              <a:t>options </a:t>
            </a:r>
            <a:r>
              <a:rPr lang="en-GB" b="1" dirty="0">
                <a:solidFill>
                  <a:schemeClr val="bg2"/>
                </a:solidFill>
              </a:rPr>
              <a:t>and then we can discuss which will be most suitable.”</a:t>
            </a:r>
          </a:p>
        </p:txBody>
      </p:sp>
      <p:sp>
        <p:nvSpPr>
          <p:cNvPr id="3" name="Text Placeholder 2">
            <a:extLst>
              <a:ext uri="{FF2B5EF4-FFF2-40B4-BE49-F238E27FC236}">
                <a16:creationId xmlns:a16="http://schemas.microsoft.com/office/drawing/2014/main" id="{75A74CD2-823E-4B41-B722-7D37F1EDA6B0}"/>
              </a:ext>
            </a:extLst>
          </p:cNvPr>
          <p:cNvSpPr>
            <a:spLocks noGrp="1"/>
          </p:cNvSpPr>
          <p:nvPr>
            <p:ph type="body" sz="quarter" idx="14"/>
          </p:nvPr>
        </p:nvSpPr>
        <p:spPr>
          <a:xfrm>
            <a:off x="2478947" y="4016753"/>
            <a:ext cx="8708111" cy="6964982"/>
          </a:xfrm>
        </p:spPr>
        <p:txBody>
          <a:bodyPr/>
          <a:lstStyle/>
          <a:p>
            <a:pPr marL="0" indent="0">
              <a:buNone/>
            </a:pPr>
            <a:r>
              <a:rPr lang="en-GB" b="1" dirty="0">
                <a:solidFill>
                  <a:schemeClr val="bg2"/>
                </a:solidFill>
              </a:rPr>
              <a:t>If you asked: “What would make this a good use of your time?” </a:t>
            </a:r>
          </a:p>
          <a:p>
            <a:pPr marL="0" indent="0">
              <a:buNone/>
            </a:pPr>
            <a:r>
              <a:rPr lang="en-GB" b="1" dirty="0">
                <a:solidFill>
                  <a:schemeClr val="bg2"/>
                </a:solidFill>
              </a:rPr>
              <a:t>And they list a number of topics, you can then ask: </a:t>
            </a:r>
            <a:r>
              <a:rPr lang="en-GB" b="1" dirty="0">
                <a:solidFill>
                  <a:srgbClr val="184B5F"/>
                </a:solidFill>
              </a:rPr>
              <a:t>“Of those things that you’ve mentioned, what would you like to focus on first?”</a:t>
            </a:r>
          </a:p>
          <a:p>
            <a:endParaRPr lang="en-US" dirty="0"/>
          </a:p>
        </p:txBody>
      </p:sp>
      <p:sp>
        <p:nvSpPr>
          <p:cNvPr id="4" name="Text Placeholder 3">
            <a:extLst>
              <a:ext uri="{FF2B5EF4-FFF2-40B4-BE49-F238E27FC236}">
                <a16:creationId xmlns:a16="http://schemas.microsoft.com/office/drawing/2014/main" id="{744D0AC4-D726-6C46-9A1B-6C9623EDC1CB}"/>
              </a:ext>
            </a:extLst>
          </p:cNvPr>
          <p:cNvSpPr>
            <a:spLocks noGrp="1"/>
          </p:cNvSpPr>
          <p:nvPr>
            <p:ph type="body" sz="quarter" idx="15"/>
          </p:nvPr>
        </p:nvSpPr>
        <p:spPr>
          <a:xfrm>
            <a:off x="4286945" y="938817"/>
            <a:ext cx="15810110" cy="741739"/>
          </a:xfrm>
        </p:spPr>
        <p:txBody>
          <a:bodyPr/>
          <a:lstStyle/>
          <a:p>
            <a:r>
              <a:rPr lang="en-US" dirty="0">
                <a:solidFill>
                  <a:srgbClr val="E74E68"/>
                </a:solidFill>
              </a:rPr>
              <a:t>Questions to meet the need for autonomy</a:t>
            </a:r>
          </a:p>
        </p:txBody>
      </p:sp>
    </p:spTree>
    <p:extLst>
      <p:ext uri="{BB962C8B-B14F-4D97-AF65-F5344CB8AC3E}">
        <p14:creationId xmlns:p14="http://schemas.microsoft.com/office/powerpoint/2010/main" val="2506836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CB940-EF0C-9041-90D2-F6F876DD1671}"/>
              </a:ext>
            </a:extLst>
          </p:cNvPr>
          <p:cNvSpPr>
            <a:spLocks noGrp="1"/>
          </p:cNvSpPr>
          <p:nvPr>
            <p:ph type="body" sz="half" idx="13"/>
          </p:nvPr>
        </p:nvSpPr>
        <p:spPr>
          <a:xfrm>
            <a:off x="2542387" y="4739911"/>
            <a:ext cx="8708111" cy="3262430"/>
          </a:xfrm>
        </p:spPr>
        <p:txBody>
          <a:bodyPr/>
          <a:lstStyle/>
          <a:p>
            <a:pPr marL="0" indent="0">
              <a:buNone/>
            </a:pPr>
            <a:r>
              <a:rPr lang="en-GB" b="1" dirty="0">
                <a:solidFill>
                  <a:schemeClr val="bg2"/>
                </a:solidFill>
              </a:rPr>
              <a:t>A client’s relationship with money will influence their need for autonomy which can result in how much control you’re given to manage it. </a:t>
            </a:r>
            <a:endParaRPr lang="en-US" b="1" dirty="0">
              <a:solidFill>
                <a:schemeClr val="bg2"/>
              </a:solidFill>
            </a:endParaRPr>
          </a:p>
        </p:txBody>
      </p:sp>
      <p:sp>
        <p:nvSpPr>
          <p:cNvPr id="3" name="Text Placeholder 2">
            <a:extLst>
              <a:ext uri="{FF2B5EF4-FFF2-40B4-BE49-F238E27FC236}">
                <a16:creationId xmlns:a16="http://schemas.microsoft.com/office/drawing/2014/main" id="{0F8E9E33-45D8-4A4D-9732-22B80C108109}"/>
              </a:ext>
            </a:extLst>
          </p:cNvPr>
          <p:cNvSpPr>
            <a:spLocks noGrp="1"/>
          </p:cNvSpPr>
          <p:nvPr>
            <p:ph type="body" sz="quarter" idx="14"/>
          </p:nvPr>
        </p:nvSpPr>
        <p:spPr>
          <a:xfrm>
            <a:off x="12639924" y="3191205"/>
            <a:ext cx="8708111" cy="6904965"/>
          </a:xfrm>
        </p:spPr>
        <p:txBody>
          <a:bodyPr/>
          <a:lstStyle/>
          <a:p>
            <a:pPr marL="0" indent="0">
              <a:buNone/>
            </a:pPr>
            <a:r>
              <a:rPr lang="en-GB" dirty="0"/>
              <a:t> </a:t>
            </a:r>
          </a:p>
          <a:p>
            <a:pPr marL="0" indent="0">
              <a:buNone/>
            </a:pPr>
            <a:r>
              <a:rPr lang="en-GB" b="1" dirty="0">
                <a:solidFill>
                  <a:schemeClr val="bg2"/>
                </a:solidFill>
              </a:rPr>
              <a:t>What does a good a relationship with your adviser/planner look like?</a:t>
            </a:r>
          </a:p>
          <a:p>
            <a:pPr marL="0" indent="0">
              <a:buNone/>
            </a:pPr>
            <a:r>
              <a:rPr lang="en-GB" b="1" dirty="0">
                <a:solidFill>
                  <a:schemeClr val="bg2"/>
                </a:solidFill>
              </a:rPr>
              <a:t>Or what’s important to you when working with an adviser/planner?</a:t>
            </a:r>
          </a:p>
          <a:p>
            <a:endParaRPr lang="en-US" dirty="0"/>
          </a:p>
        </p:txBody>
      </p:sp>
      <p:sp>
        <p:nvSpPr>
          <p:cNvPr id="4" name="Text Placeholder 3">
            <a:extLst>
              <a:ext uri="{FF2B5EF4-FFF2-40B4-BE49-F238E27FC236}">
                <a16:creationId xmlns:a16="http://schemas.microsoft.com/office/drawing/2014/main" id="{C1A8B6FF-A41F-7A44-B2BA-921A22019586}"/>
              </a:ext>
            </a:extLst>
          </p:cNvPr>
          <p:cNvSpPr>
            <a:spLocks noGrp="1"/>
          </p:cNvSpPr>
          <p:nvPr>
            <p:ph type="body" sz="quarter" idx="15"/>
          </p:nvPr>
        </p:nvSpPr>
        <p:spPr>
          <a:xfrm>
            <a:off x="4286945" y="938817"/>
            <a:ext cx="15810110" cy="741739"/>
          </a:xfrm>
        </p:spPr>
        <p:txBody>
          <a:bodyPr/>
          <a:lstStyle/>
          <a:p>
            <a:r>
              <a:rPr lang="en-US" dirty="0"/>
              <a:t>Autonomy</a:t>
            </a:r>
          </a:p>
        </p:txBody>
      </p:sp>
    </p:spTree>
    <p:extLst>
      <p:ext uri="{BB962C8B-B14F-4D97-AF65-F5344CB8AC3E}">
        <p14:creationId xmlns:p14="http://schemas.microsoft.com/office/powerpoint/2010/main" val="40129012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6BED7-519E-DA46-A9D2-C1352B296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032" y="3734305"/>
            <a:ext cx="2696306" cy="6944442"/>
          </a:xfrm>
          <a:prstGeom prst="rect">
            <a:avLst/>
          </a:prstGeom>
        </p:spPr>
      </p:pic>
      <p:sp>
        <p:nvSpPr>
          <p:cNvPr id="5" name="TextBox 4">
            <a:extLst>
              <a:ext uri="{FF2B5EF4-FFF2-40B4-BE49-F238E27FC236}">
                <a16:creationId xmlns:a16="http://schemas.microsoft.com/office/drawing/2014/main" id="{8904621F-F15A-4C4D-8A3D-B7505EC0AD7C}"/>
              </a:ext>
            </a:extLst>
          </p:cNvPr>
          <p:cNvSpPr txBox="1"/>
          <p:nvPr/>
        </p:nvSpPr>
        <p:spPr>
          <a:xfrm>
            <a:off x="6729046" y="3704030"/>
            <a:ext cx="11980985" cy="9873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j-lt"/>
                <a:ea typeface="+mj-ea"/>
                <a:cs typeface="+mj-cs"/>
                <a:sym typeface="Helvetica Neue"/>
              </a:rPr>
              <a:t>Being able to trust someone</a:t>
            </a:r>
            <a:br>
              <a:rPr kumimoji="0" lang="en-US" sz="4000" b="1" i="0" u="none" strike="noStrike" cap="none" spc="0" normalizeH="0" baseline="0" dirty="0">
                <a:ln>
                  <a:noFill/>
                </a:ln>
                <a:solidFill>
                  <a:schemeClr val="bg1"/>
                </a:solidFill>
                <a:effectLst/>
                <a:uFillTx/>
                <a:latin typeface="+mj-lt"/>
                <a:ea typeface="+mj-ea"/>
                <a:cs typeface="+mj-cs"/>
                <a:sym typeface="Helvetica Neue"/>
              </a:rPr>
            </a:br>
            <a:r>
              <a:rPr lang="en-US" sz="4000" b="1" dirty="0">
                <a:solidFill>
                  <a:schemeClr val="bg1"/>
                </a:solidFill>
              </a:rPr>
              <a:t>Listen and understand my needs</a:t>
            </a:r>
            <a:br>
              <a:rPr lang="en-US" sz="4000" b="1" dirty="0">
                <a:solidFill>
                  <a:schemeClr val="bg1"/>
                </a:solidFill>
              </a:rPr>
            </a:br>
            <a:r>
              <a:rPr lang="en-US" sz="4000" b="1" dirty="0">
                <a:solidFill>
                  <a:schemeClr val="bg1"/>
                </a:solidFill>
              </a:rPr>
              <a:t>Long term relationship</a:t>
            </a:r>
            <a:br>
              <a:rPr lang="en-US" sz="4000" b="1" dirty="0">
                <a:solidFill>
                  <a:schemeClr val="bg1"/>
                </a:solidFill>
              </a:rPr>
            </a:br>
            <a:r>
              <a:rPr lang="en-US" sz="4000" b="1" dirty="0">
                <a:solidFill>
                  <a:schemeClr val="bg1"/>
                </a:solidFill>
              </a:rPr>
              <a:t>Always being available to talk</a:t>
            </a:r>
            <a:br>
              <a:rPr lang="en-US" sz="4000" b="1" dirty="0">
                <a:solidFill>
                  <a:schemeClr val="bg1"/>
                </a:solidFill>
              </a:rPr>
            </a:br>
            <a:br>
              <a:rPr lang="en-US" sz="4000" b="1" dirty="0">
                <a:solidFill>
                  <a:schemeClr val="bg1"/>
                </a:solidFill>
              </a:rPr>
            </a:br>
            <a:br>
              <a:rPr lang="en-US" sz="4000" b="1" dirty="0">
                <a:solidFill>
                  <a:schemeClr val="bg1"/>
                </a:solidFill>
              </a:rPr>
            </a:br>
            <a:r>
              <a:rPr lang="en-US" sz="4000" b="1" dirty="0">
                <a:solidFill>
                  <a:schemeClr val="bg1"/>
                </a:solidFill>
              </a:rPr>
              <a:t>Passive relationship with sporadic contact</a:t>
            </a:r>
            <a:br>
              <a:rPr lang="en-US" sz="4000" b="1" dirty="0">
                <a:solidFill>
                  <a:schemeClr val="bg1"/>
                </a:solidFill>
              </a:rPr>
            </a:br>
            <a:r>
              <a:rPr lang="en-US" sz="4000" b="1" dirty="0">
                <a:solidFill>
                  <a:schemeClr val="bg1"/>
                </a:solidFill>
              </a:rPr>
              <a:t>Lack of proven expertise</a:t>
            </a:r>
            <a:br>
              <a:rPr lang="en-US" sz="4000" b="1" dirty="0">
                <a:solidFill>
                  <a:schemeClr val="bg1"/>
                </a:solidFill>
              </a:rPr>
            </a:br>
            <a:r>
              <a:rPr lang="en-US" sz="4000" b="1" dirty="0">
                <a:solidFill>
                  <a:schemeClr val="bg1"/>
                </a:solidFill>
              </a:rPr>
              <a:t>Too expensive</a:t>
            </a:r>
            <a:br>
              <a:rPr lang="en-US" sz="4000" b="1" dirty="0">
                <a:solidFill>
                  <a:schemeClr val="bg1"/>
                </a:solidFill>
              </a:rPr>
            </a:br>
            <a:r>
              <a:rPr lang="en-US" sz="4000" b="1" dirty="0">
                <a:solidFill>
                  <a:schemeClr val="bg1"/>
                </a:solidFill>
              </a:rPr>
              <a:t>Being able to achieve the same results going it alone</a:t>
            </a:r>
          </a:p>
          <a:p>
            <a:pPr marL="0" marR="0" indent="0" algn="l" defTabSz="2438339" rtl="0" fontAlgn="auto" latinLnBrk="0" hangingPunct="0">
              <a:lnSpc>
                <a:spcPct val="90000"/>
              </a:lnSpc>
              <a:spcBef>
                <a:spcPts val="4500"/>
              </a:spcBef>
              <a:spcAft>
                <a:spcPts val="0"/>
              </a:spcAft>
              <a:buClrTx/>
              <a:buSzTx/>
              <a:buFontTx/>
              <a:buNone/>
              <a:tabLst/>
            </a:pPr>
            <a:br>
              <a:rPr lang="en-US" dirty="0"/>
            </a:br>
            <a:br>
              <a:rPr lang="en-US" dirty="0"/>
            </a:br>
            <a:br>
              <a:rPr lang="en-US" dirty="0"/>
            </a:b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6" name="TextBox 5">
            <a:extLst>
              <a:ext uri="{FF2B5EF4-FFF2-40B4-BE49-F238E27FC236}">
                <a16:creationId xmlns:a16="http://schemas.microsoft.com/office/drawing/2014/main" id="{A7D26A6D-A9A7-F946-B705-2808BA6D6FEF}"/>
              </a:ext>
            </a:extLst>
          </p:cNvPr>
          <p:cNvSpPr txBox="1"/>
          <p:nvPr/>
        </p:nvSpPr>
        <p:spPr>
          <a:xfrm>
            <a:off x="726831" y="12202932"/>
            <a:ext cx="5123195"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bg1"/>
                </a:solidFill>
                <a:effectLst/>
                <a:uFillTx/>
                <a:latin typeface="+mj-lt"/>
                <a:ea typeface="+mj-ea"/>
                <a:cs typeface="+mj-cs"/>
                <a:sym typeface="Helvetica Neue"/>
              </a:rPr>
              <a:t>Ref Boring Money</a:t>
            </a:r>
          </a:p>
        </p:txBody>
      </p:sp>
      <p:sp>
        <p:nvSpPr>
          <p:cNvPr id="8" name="TextBox 7">
            <a:extLst>
              <a:ext uri="{FF2B5EF4-FFF2-40B4-BE49-F238E27FC236}">
                <a16:creationId xmlns:a16="http://schemas.microsoft.com/office/drawing/2014/main" id="{79F09F92-A39A-4641-AFC4-EFF08C87ECA2}"/>
              </a:ext>
            </a:extLst>
          </p:cNvPr>
          <p:cNvSpPr txBox="1"/>
          <p:nvPr/>
        </p:nvSpPr>
        <p:spPr>
          <a:xfrm>
            <a:off x="7612489" y="281648"/>
            <a:ext cx="9196426"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4656"/>
                </a:solidFill>
                <a:effectLst/>
                <a:uFillTx/>
                <a:latin typeface="Arial" panose="020B0604020202020204" pitchFamily="34" charset="0"/>
                <a:cs typeface="Arial" panose="020B0604020202020204" pitchFamily="34" charset="0"/>
                <a:sym typeface="Helvetica Neue"/>
              </a:rPr>
              <a:t>Happy clients vs Grumpy clients</a:t>
            </a:r>
          </a:p>
        </p:txBody>
      </p:sp>
    </p:spTree>
    <p:extLst>
      <p:ext uri="{BB962C8B-B14F-4D97-AF65-F5344CB8AC3E}">
        <p14:creationId xmlns:p14="http://schemas.microsoft.com/office/powerpoint/2010/main" val="8138804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29996-ACCB-774E-B524-61EA3813CE2A}"/>
              </a:ext>
            </a:extLst>
          </p:cNvPr>
          <p:cNvSpPr txBox="1"/>
          <p:nvPr/>
        </p:nvSpPr>
        <p:spPr>
          <a:xfrm>
            <a:off x="6096000" y="3803620"/>
            <a:ext cx="14380538" cy="5053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b="1" dirty="0">
                <a:solidFill>
                  <a:schemeClr val="bg1"/>
                </a:solidFill>
              </a:rPr>
              <a:t>In summary, for our brain to be in the reward state:</a:t>
            </a:r>
          </a:p>
          <a:p>
            <a:r>
              <a:rPr lang="en-GB" b="1" dirty="0">
                <a:solidFill>
                  <a:schemeClr val="bg1"/>
                </a:solidFill>
              </a:rPr>
              <a:t>We need to feel we have </a:t>
            </a:r>
            <a:r>
              <a:rPr lang="en-GB" b="1" dirty="0">
                <a:solidFill>
                  <a:srgbClr val="E74E68"/>
                </a:solidFill>
              </a:rPr>
              <a:t>choices.</a:t>
            </a:r>
            <a:br>
              <a:rPr lang="en-GB" b="1" dirty="0">
                <a:solidFill>
                  <a:schemeClr val="bg1"/>
                </a:solidFill>
              </a:rPr>
            </a:br>
            <a:r>
              <a:rPr lang="en-GB" b="1" dirty="0">
                <a:solidFill>
                  <a:schemeClr val="bg1"/>
                </a:solidFill>
              </a:rPr>
              <a:t>Reflect on how you set the meeting up, </a:t>
            </a:r>
            <a:br>
              <a:rPr lang="en-GB" b="1" dirty="0">
                <a:solidFill>
                  <a:schemeClr val="bg1"/>
                </a:solidFill>
              </a:rPr>
            </a:br>
            <a:r>
              <a:rPr lang="en-GB" b="1" dirty="0">
                <a:solidFill>
                  <a:schemeClr val="bg1"/>
                </a:solidFill>
              </a:rPr>
              <a:t>how you start it, the order of talking points and</a:t>
            </a:r>
            <a:br>
              <a:rPr lang="en-GB" b="1" dirty="0">
                <a:solidFill>
                  <a:schemeClr val="bg1"/>
                </a:solidFill>
              </a:rPr>
            </a:br>
            <a:r>
              <a:rPr lang="en-GB" b="1" dirty="0">
                <a:solidFill>
                  <a:schemeClr val="bg1"/>
                </a:solidFill>
              </a:rPr>
              <a:t>how you discuss next steps.</a:t>
            </a:r>
            <a:br>
              <a:rPr lang="en-GB" b="1" dirty="0">
                <a:solidFill>
                  <a:schemeClr val="bg1"/>
                </a:solidFill>
              </a:rPr>
            </a:br>
            <a:endParaRPr kumimoji="0" lang="en-US" sz="4600" b="1" i="0" u="none" strike="noStrike" cap="none" spc="0" normalizeH="0" baseline="0" dirty="0">
              <a:ln>
                <a:noFill/>
              </a:ln>
              <a:solidFill>
                <a:schemeClr val="bg1"/>
              </a:solidFill>
              <a:effectLst/>
              <a:uFillTx/>
              <a:latin typeface="+mj-lt"/>
              <a:ea typeface="+mj-ea"/>
              <a:cs typeface="+mj-cs"/>
              <a:sym typeface="Helvetica Neue"/>
            </a:endParaRPr>
          </a:p>
        </p:txBody>
      </p:sp>
    </p:spTree>
    <p:extLst>
      <p:ext uri="{BB962C8B-B14F-4D97-AF65-F5344CB8AC3E}">
        <p14:creationId xmlns:p14="http://schemas.microsoft.com/office/powerpoint/2010/main" val="293676646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2DAB2A-BB77-0A4C-880C-8A5F99BD5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84" y="-1338200"/>
            <a:ext cx="24782584" cy="17392954"/>
          </a:xfrm>
          <a:prstGeom prst="rect">
            <a:avLst/>
          </a:prstGeom>
        </p:spPr>
      </p:pic>
      <p:sp>
        <p:nvSpPr>
          <p:cNvPr id="5" name="TextBox 4">
            <a:extLst>
              <a:ext uri="{FF2B5EF4-FFF2-40B4-BE49-F238E27FC236}">
                <a16:creationId xmlns:a16="http://schemas.microsoft.com/office/drawing/2014/main" id="{12CE74D3-190E-8E4B-9D53-26CE161CAE5A}"/>
              </a:ext>
            </a:extLst>
          </p:cNvPr>
          <p:cNvSpPr txBox="1"/>
          <p:nvPr/>
        </p:nvSpPr>
        <p:spPr>
          <a:xfrm>
            <a:off x="2743200" y="4600302"/>
            <a:ext cx="5064369"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DD74F"/>
                </a:solidFill>
                <a:effectLst/>
                <a:uFillTx/>
                <a:latin typeface="+mj-lt"/>
                <a:ea typeface="+mj-ea"/>
                <a:cs typeface="+mj-cs"/>
                <a:sym typeface="Helvetica Neue"/>
              </a:rPr>
              <a:t>4. Relatedness: friend or foe</a:t>
            </a:r>
            <a:br>
              <a:rPr kumimoji="0" lang="en-US" sz="4600" b="1" i="0" u="none" strike="noStrike" cap="none" spc="0" normalizeH="0" baseline="0" dirty="0">
                <a:ln>
                  <a:noFill/>
                </a:ln>
                <a:solidFill>
                  <a:srgbClr val="EDD74F"/>
                </a:solidFill>
                <a:effectLst/>
                <a:uFillTx/>
                <a:latin typeface="+mj-lt"/>
                <a:ea typeface="+mj-ea"/>
                <a:cs typeface="+mj-cs"/>
                <a:sym typeface="Helvetica Neue"/>
              </a:rPr>
            </a:br>
            <a:r>
              <a:rPr kumimoji="0" lang="en-US" sz="4600" b="1" i="0" u="none" strike="noStrike" cap="none" spc="0" normalizeH="0" baseline="0" dirty="0">
                <a:ln>
                  <a:noFill/>
                </a:ln>
                <a:solidFill>
                  <a:srgbClr val="EDD74F"/>
                </a:solidFill>
                <a:effectLst/>
                <a:uFillTx/>
                <a:latin typeface="+mj-lt"/>
                <a:ea typeface="+mj-ea"/>
                <a:cs typeface="+mj-cs"/>
                <a:sym typeface="Helvetica Neue"/>
              </a:rPr>
              <a:t>connection and safety</a:t>
            </a:r>
          </a:p>
        </p:txBody>
      </p:sp>
    </p:spTree>
    <p:extLst>
      <p:ext uri="{BB962C8B-B14F-4D97-AF65-F5344CB8AC3E}">
        <p14:creationId xmlns:p14="http://schemas.microsoft.com/office/powerpoint/2010/main" val="125814833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7B34E-AC54-6346-8C92-1A330B8A3377}"/>
              </a:ext>
            </a:extLst>
          </p:cNvPr>
          <p:cNvSpPr>
            <a:spLocks noGrp="1"/>
          </p:cNvSpPr>
          <p:nvPr>
            <p:ph type="body" sz="half" idx="13"/>
          </p:nvPr>
        </p:nvSpPr>
        <p:spPr>
          <a:xfrm>
            <a:off x="3035965" y="3509754"/>
            <a:ext cx="8708111" cy="5690787"/>
          </a:xfrm>
        </p:spPr>
        <p:txBody>
          <a:bodyPr/>
          <a:lstStyle/>
          <a:p>
            <a:r>
              <a:rPr lang="en-US" b="1" dirty="0">
                <a:solidFill>
                  <a:schemeClr val="bg2"/>
                </a:solidFill>
              </a:rPr>
              <a:t>Belonging cues – are these people my tribe?</a:t>
            </a:r>
          </a:p>
          <a:p>
            <a:r>
              <a:rPr lang="en-GB" b="1" dirty="0">
                <a:solidFill>
                  <a:schemeClr val="bg2"/>
                </a:solidFill>
              </a:rPr>
              <a:t>Demonstrate you’re on their side, have their best interests at heart</a:t>
            </a:r>
          </a:p>
          <a:p>
            <a:r>
              <a:rPr lang="en-GB" b="1" dirty="0">
                <a:solidFill>
                  <a:schemeClr val="bg2"/>
                </a:solidFill>
              </a:rPr>
              <a:t>Listen and match their pace</a:t>
            </a:r>
            <a:r>
              <a:rPr lang="en-GB" b="1" dirty="0"/>
              <a:t>. </a:t>
            </a:r>
            <a:br>
              <a:rPr lang="en-GB" dirty="0"/>
            </a:br>
            <a:endParaRPr lang="en-US" dirty="0"/>
          </a:p>
        </p:txBody>
      </p:sp>
      <p:sp>
        <p:nvSpPr>
          <p:cNvPr id="3" name="Text Placeholder 2">
            <a:extLst>
              <a:ext uri="{FF2B5EF4-FFF2-40B4-BE49-F238E27FC236}">
                <a16:creationId xmlns:a16="http://schemas.microsoft.com/office/drawing/2014/main" id="{AA9749D7-35FD-CB49-B906-169B4D6F82C4}"/>
              </a:ext>
            </a:extLst>
          </p:cNvPr>
          <p:cNvSpPr>
            <a:spLocks noGrp="1"/>
          </p:cNvSpPr>
          <p:nvPr>
            <p:ph type="body" sz="quarter" idx="14"/>
          </p:nvPr>
        </p:nvSpPr>
        <p:spPr>
          <a:xfrm>
            <a:off x="12639924" y="3828303"/>
            <a:ext cx="8708111" cy="5630770"/>
          </a:xfrm>
        </p:spPr>
        <p:txBody>
          <a:bodyPr/>
          <a:lstStyle/>
          <a:p>
            <a:r>
              <a:rPr lang="en-GB" b="1" dirty="0">
                <a:solidFill>
                  <a:schemeClr val="bg2"/>
                </a:solidFill>
              </a:rPr>
              <a:t>Get comfortable with silence, don’t rush to fill it. </a:t>
            </a:r>
          </a:p>
          <a:p>
            <a:r>
              <a:rPr lang="en-GB" b="1" dirty="0">
                <a:solidFill>
                  <a:schemeClr val="bg2"/>
                </a:solidFill>
              </a:rPr>
              <a:t>Put their needs first. </a:t>
            </a:r>
          </a:p>
          <a:p>
            <a:r>
              <a:rPr lang="en-GB" b="1" dirty="0">
                <a:solidFill>
                  <a:schemeClr val="bg2"/>
                </a:solidFill>
              </a:rPr>
              <a:t>Tie your points back to ones they made earlier</a:t>
            </a:r>
          </a:p>
          <a:p>
            <a:endParaRPr lang="en-US" dirty="0"/>
          </a:p>
        </p:txBody>
      </p:sp>
      <p:sp>
        <p:nvSpPr>
          <p:cNvPr id="4" name="Text Placeholder 3">
            <a:extLst>
              <a:ext uri="{FF2B5EF4-FFF2-40B4-BE49-F238E27FC236}">
                <a16:creationId xmlns:a16="http://schemas.microsoft.com/office/drawing/2014/main" id="{DFD8FFE4-FA39-5D49-B654-EE1CE26BAD0C}"/>
              </a:ext>
            </a:extLst>
          </p:cNvPr>
          <p:cNvSpPr>
            <a:spLocks noGrp="1"/>
          </p:cNvSpPr>
          <p:nvPr>
            <p:ph type="body" sz="quarter" idx="15"/>
          </p:nvPr>
        </p:nvSpPr>
        <p:spPr>
          <a:xfrm>
            <a:off x="4286945" y="938817"/>
            <a:ext cx="15810110" cy="741739"/>
          </a:xfrm>
        </p:spPr>
        <p:txBody>
          <a:bodyPr/>
          <a:lstStyle/>
          <a:p>
            <a:r>
              <a:rPr lang="en-US" dirty="0"/>
              <a:t>Relatedness</a:t>
            </a:r>
          </a:p>
        </p:txBody>
      </p:sp>
    </p:spTree>
    <p:extLst>
      <p:ext uri="{BB962C8B-B14F-4D97-AF65-F5344CB8AC3E}">
        <p14:creationId xmlns:p14="http://schemas.microsoft.com/office/powerpoint/2010/main" val="39781106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F1146-3717-CA48-B2C0-CCCDF0F7B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15" y="-1779831"/>
            <a:ext cx="25368738" cy="16900781"/>
          </a:xfrm>
          <a:prstGeom prst="rect">
            <a:avLst/>
          </a:prstGeom>
        </p:spPr>
      </p:pic>
      <p:sp>
        <p:nvSpPr>
          <p:cNvPr id="4" name="TextBox 3">
            <a:extLst>
              <a:ext uri="{FF2B5EF4-FFF2-40B4-BE49-F238E27FC236}">
                <a16:creationId xmlns:a16="http://schemas.microsoft.com/office/drawing/2014/main" id="{8F3EDA3A-07ED-A640-8393-6AD9352BD009}"/>
              </a:ext>
            </a:extLst>
          </p:cNvPr>
          <p:cNvSpPr txBox="1"/>
          <p:nvPr/>
        </p:nvSpPr>
        <p:spPr>
          <a:xfrm>
            <a:off x="3071446" y="3544794"/>
            <a:ext cx="6213231" cy="7024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kumimoji="0" lang="en-US" sz="4600" b="1" i="0" u="none" strike="noStrike" cap="none" spc="0" normalizeH="0" baseline="0" dirty="0">
                <a:ln>
                  <a:noFill/>
                </a:ln>
                <a:solidFill>
                  <a:srgbClr val="EDD74F"/>
                </a:solidFill>
                <a:effectLst/>
                <a:uFillTx/>
                <a:latin typeface="+mj-lt"/>
                <a:ea typeface="+mj-ea"/>
                <a:cs typeface="+mj-cs"/>
                <a:sym typeface="Helvetica Neue"/>
              </a:rPr>
              <a:t>5. Fairness: </a:t>
            </a:r>
            <a:r>
              <a:rPr lang="en-GB" b="1" dirty="0">
                <a:solidFill>
                  <a:srgbClr val="EDD74F"/>
                </a:solidFill>
              </a:rPr>
              <a:t>perception of a fair exchange.</a:t>
            </a:r>
            <a:br>
              <a:rPr lang="en-GB" b="1" dirty="0">
                <a:solidFill>
                  <a:srgbClr val="EDD74F"/>
                </a:solidFill>
              </a:rPr>
            </a:br>
            <a:br>
              <a:rPr lang="en-GB" b="1" dirty="0">
                <a:solidFill>
                  <a:srgbClr val="EDD74F"/>
                </a:solidFill>
              </a:rPr>
            </a:br>
            <a:r>
              <a:rPr lang="en-GB" b="1" dirty="0">
                <a:solidFill>
                  <a:srgbClr val="EDD74F"/>
                </a:solidFill>
              </a:rPr>
              <a:t>How we feel about our involvement in decisions that affect us. </a:t>
            </a:r>
            <a:br>
              <a:rPr lang="en-GB" dirty="0"/>
            </a:br>
            <a:br>
              <a:rPr lang="en-GB" dirty="0"/>
            </a:br>
            <a:endParaRPr kumimoji="0" lang="en-US" sz="4600" b="1" i="0" u="none" strike="noStrike" cap="none" spc="0" normalizeH="0" baseline="0" dirty="0">
              <a:ln>
                <a:noFill/>
              </a:ln>
              <a:solidFill>
                <a:srgbClr val="EDD74F"/>
              </a:solidFill>
              <a:effectLst/>
              <a:uFillTx/>
              <a:latin typeface="+mj-lt"/>
              <a:ea typeface="+mj-ea"/>
              <a:cs typeface="+mj-cs"/>
              <a:sym typeface="Helvetica Neue"/>
            </a:endParaRPr>
          </a:p>
        </p:txBody>
      </p:sp>
    </p:spTree>
    <p:extLst>
      <p:ext uri="{BB962C8B-B14F-4D97-AF65-F5344CB8AC3E}">
        <p14:creationId xmlns:p14="http://schemas.microsoft.com/office/powerpoint/2010/main" val="300315432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7B34E-AC54-6346-8C92-1A330B8A3377}"/>
              </a:ext>
            </a:extLst>
          </p:cNvPr>
          <p:cNvSpPr>
            <a:spLocks noGrp="1"/>
          </p:cNvSpPr>
          <p:nvPr>
            <p:ph type="body" sz="half" idx="13"/>
          </p:nvPr>
        </p:nvSpPr>
        <p:spPr>
          <a:xfrm>
            <a:off x="3035965" y="3509756"/>
            <a:ext cx="11137235" cy="5690787"/>
          </a:xfrm>
        </p:spPr>
        <p:txBody>
          <a:bodyPr/>
          <a:lstStyle/>
          <a:p>
            <a:r>
              <a:rPr lang="en-US" b="1" dirty="0">
                <a:solidFill>
                  <a:schemeClr val="bg2"/>
                </a:solidFill>
              </a:rPr>
              <a:t>How do you convey fairness in your first meeting?</a:t>
            </a:r>
          </a:p>
          <a:p>
            <a:r>
              <a:rPr lang="en-US" b="1" dirty="0">
                <a:solidFill>
                  <a:schemeClr val="bg2"/>
                </a:solidFill>
              </a:rPr>
              <a:t>Is it the experience you’re giving them of lifestyle financial planning</a:t>
            </a:r>
          </a:p>
          <a:p>
            <a:r>
              <a:rPr lang="en-US" b="1" dirty="0">
                <a:solidFill>
                  <a:schemeClr val="bg2"/>
                </a:solidFill>
              </a:rPr>
              <a:t>Is it how you answer technical questions?</a:t>
            </a:r>
            <a:br>
              <a:rPr lang="en-GB" dirty="0"/>
            </a:br>
            <a:endParaRPr lang="en-US" dirty="0"/>
          </a:p>
        </p:txBody>
      </p:sp>
      <p:sp>
        <p:nvSpPr>
          <p:cNvPr id="4" name="Text Placeholder 3">
            <a:extLst>
              <a:ext uri="{FF2B5EF4-FFF2-40B4-BE49-F238E27FC236}">
                <a16:creationId xmlns:a16="http://schemas.microsoft.com/office/drawing/2014/main" id="{DFD8FFE4-FA39-5D49-B654-EE1CE26BAD0C}"/>
              </a:ext>
            </a:extLst>
          </p:cNvPr>
          <p:cNvSpPr>
            <a:spLocks noGrp="1"/>
          </p:cNvSpPr>
          <p:nvPr>
            <p:ph type="body" sz="quarter" idx="15"/>
          </p:nvPr>
        </p:nvSpPr>
        <p:spPr>
          <a:xfrm>
            <a:off x="4286945" y="938817"/>
            <a:ext cx="15810110" cy="741739"/>
          </a:xfrm>
        </p:spPr>
        <p:txBody>
          <a:bodyPr/>
          <a:lstStyle/>
          <a:p>
            <a:r>
              <a:rPr lang="en-US" dirty="0"/>
              <a:t>Fairness</a:t>
            </a:r>
          </a:p>
        </p:txBody>
      </p:sp>
    </p:spTree>
    <p:extLst>
      <p:ext uri="{BB962C8B-B14F-4D97-AF65-F5344CB8AC3E}">
        <p14:creationId xmlns:p14="http://schemas.microsoft.com/office/powerpoint/2010/main" val="33643655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DBE55-E990-CC45-EDB5-FA6F74FC5A81}"/>
              </a:ext>
            </a:extLst>
          </p:cNvPr>
          <p:cNvSpPr>
            <a:spLocks noGrp="1"/>
          </p:cNvSpPr>
          <p:nvPr>
            <p:ph type="body" idx="13"/>
          </p:nvPr>
        </p:nvSpPr>
        <p:spPr>
          <a:xfrm>
            <a:off x="4286946" y="460097"/>
            <a:ext cx="15810110" cy="12795809"/>
          </a:xfrm>
        </p:spPr>
        <p:txBody>
          <a:bodyPr/>
          <a:lstStyle/>
          <a:p>
            <a:endParaRPr lang="en-US" sz="4500" dirty="0">
              <a:solidFill>
                <a:srgbClr val="EA5959"/>
              </a:solidFill>
              <a:cs typeface="Helvetica Neue"/>
            </a:endParaRPr>
          </a:p>
          <a:p>
            <a:endParaRPr lang="en-US" sz="4500" dirty="0">
              <a:solidFill>
                <a:srgbClr val="EA5959"/>
              </a:solidFill>
              <a:cs typeface="Helvetica Neue"/>
            </a:endParaRPr>
          </a:p>
          <a:p>
            <a:r>
              <a:rPr lang="en-US" sz="4500" dirty="0">
                <a:solidFill>
                  <a:srgbClr val="EA5959"/>
                </a:solidFill>
                <a:cs typeface="Helvetica Neue"/>
              </a:rPr>
              <a:t>S</a:t>
            </a:r>
            <a:r>
              <a:rPr lang="en-US" sz="4500" dirty="0">
                <a:solidFill>
                  <a:schemeClr val="tx1">
                    <a:lumMod val="75000"/>
                    <a:lumOff val="25000"/>
                  </a:schemeClr>
                </a:solidFill>
                <a:cs typeface="Helvetica Neue"/>
              </a:rPr>
              <a:t>tatus</a:t>
            </a:r>
          </a:p>
          <a:p>
            <a:r>
              <a:rPr lang="en-US" sz="4500" dirty="0">
                <a:solidFill>
                  <a:srgbClr val="EA5959"/>
                </a:solidFill>
                <a:cs typeface="Helvetica Neue"/>
              </a:rPr>
              <a:t>C</a:t>
            </a:r>
            <a:r>
              <a:rPr lang="en-US" sz="4500" dirty="0">
                <a:solidFill>
                  <a:srgbClr val="000000"/>
                </a:solidFill>
                <a:cs typeface="Helvetica Neue"/>
              </a:rPr>
              <a:t>ertainty</a:t>
            </a:r>
          </a:p>
          <a:p>
            <a:r>
              <a:rPr lang="en-US" sz="4500" dirty="0">
                <a:solidFill>
                  <a:srgbClr val="EA5959"/>
                </a:solidFill>
                <a:cs typeface="Helvetica Neue"/>
              </a:rPr>
              <a:t>A</a:t>
            </a:r>
            <a:r>
              <a:rPr lang="en-US" sz="4500" dirty="0">
                <a:solidFill>
                  <a:srgbClr val="000000"/>
                </a:solidFill>
                <a:cs typeface="Helvetica Neue"/>
              </a:rPr>
              <a:t>utonomy</a:t>
            </a:r>
          </a:p>
          <a:p>
            <a:r>
              <a:rPr lang="en-US" sz="4500" dirty="0">
                <a:solidFill>
                  <a:srgbClr val="EA5959"/>
                </a:solidFill>
                <a:cs typeface="Helvetica Neue"/>
              </a:rPr>
              <a:t>R</a:t>
            </a:r>
            <a:r>
              <a:rPr lang="en-US" sz="4500" dirty="0">
                <a:solidFill>
                  <a:srgbClr val="000000"/>
                </a:solidFill>
                <a:cs typeface="Helvetica Neue"/>
              </a:rPr>
              <a:t>elatedness</a:t>
            </a:r>
          </a:p>
          <a:p>
            <a:r>
              <a:rPr lang="en-US" sz="4500" dirty="0">
                <a:solidFill>
                  <a:srgbClr val="EA5959"/>
                </a:solidFill>
                <a:cs typeface="Helvetica Neue"/>
              </a:rPr>
              <a:t>F</a:t>
            </a:r>
            <a:r>
              <a:rPr lang="en-US" sz="4500" dirty="0">
                <a:solidFill>
                  <a:srgbClr val="000000"/>
                </a:solidFill>
                <a:cs typeface="Helvetica Neue"/>
              </a:rPr>
              <a:t>airness</a:t>
            </a:r>
          </a:p>
          <a:p>
            <a:pPr algn="r"/>
            <a:r>
              <a:rPr lang="en-US" sz="4500" dirty="0">
                <a:solidFill>
                  <a:srgbClr val="595959"/>
                </a:solidFill>
                <a:cs typeface="Helvetica Neue"/>
              </a:rPr>
              <a:t>Ref David Rock</a:t>
            </a:r>
            <a:br>
              <a:rPr lang="en-US" sz="4500" dirty="0">
                <a:solidFill>
                  <a:srgbClr val="595959"/>
                </a:solidFill>
                <a:cs typeface="Helvetica Neue"/>
              </a:rPr>
            </a:br>
            <a:r>
              <a:rPr lang="en-US" sz="4500" dirty="0">
                <a:solidFill>
                  <a:srgbClr val="595959"/>
                </a:solidFill>
              </a:rPr>
              <a:t> </a:t>
            </a:r>
            <a:br>
              <a:rPr lang="en-US" sz="4500" dirty="0">
                <a:solidFill>
                  <a:srgbClr val="595959"/>
                </a:solidFill>
                <a:cs typeface="Helvetica Neue"/>
              </a:rPr>
            </a:br>
            <a:r>
              <a:rPr lang="en-US" sz="4500" dirty="0">
                <a:solidFill>
                  <a:srgbClr val="595959"/>
                </a:solidFill>
                <a:cs typeface="Helvetica Neue"/>
              </a:rPr>
              <a:t>In pairs discuss which you think you need to pay more attention to and how will you do that? </a:t>
            </a:r>
          </a:p>
          <a:p>
            <a:endParaRPr lang="en-US" dirty="0"/>
          </a:p>
        </p:txBody>
      </p:sp>
      <p:sp>
        <p:nvSpPr>
          <p:cNvPr id="3" name="Text Placeholder 2">
            <a:extLst>
              <a:ext uri="{FF2B5EF4-FFF2-40B4-BE49-F238E27FC236}">
                <a16:creationId xmlns:a16="http://schemas.microsoft.com/office/drawing/2014/main" id="{0C74ED8A-B897-1457-0C28-533761B5D8AB}"/>
              </a:ext>
            </a:extLst>
          </p:cNvPr>
          <p:cNvSpPr>
            <a:spLocks noGrp="1"/>
          </p:cNvSpPr>
          <p:nvPr>
            <p:ph type="body" sz="quarter" idx="14"/>
          </p:nvPr>
        </p:nvSpPr>
        <p:spPr>
          <a:xfrm>
            <a:off x="4286946" y="930377"/>
            <a:ext cx="15810109" cy="758617"/>
          </a:xfrm>
        </p:spPr>
        <p:txBody>
          <a:bodyPr/>
          <a:lstStyle/>
          <a:p>
            <a:r>
              <a:rPr lang="en-US" dirty="0"/>
              <a:t>Building trust with brokers’ brains: SCARF</a:t>
            </a:r>
          </a:p>
        </p:txBody>
      </p:sp>
    </p:spTree>
    <p:extLst>
      <p:ext uri="{BB962C8B-B14F-4D97-AF65-F5344CB8AC3E}">
        <p14:creationId xmlns:p14="http://schemas.microsoft.com/office/powerpoint/2010/main" val="2931152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D95D32-36A4-6A4C-A3C4-84E5E4F2F9CA}"/>
              </a:ext>
            </a:extLst>
          </p:cNvPr>
          <p:cNvSpPr txBox="1"/>
          <p:nvPr/>
        </p:nvSpPr>
        <p:spPr>
          <a:xfrm>
            <a:off x="3704492" y="1727577"/>
            <a:ext cx="19470072" cy="9393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b="1" dirty="0">
                <a:solidFill>
                  <a:schemeClr val="bg2"/>
                </a:solidFill>
              </a:rPr>
              <a:t>In summary, money is an </a:t>
            </a:r>
            <a:r>
              <a:rPr lang="en-GB" b="1" dirty="0">
                <a:solidFill>
                  <a:srgbClr val="E74E68"/>
                </a:solidFill>
              </a:rPr>
              <a:t>emotional </a:t>
            </a:r>
            <a:r>
              <a:rPr lang="en-GB" b="1" dirty="0">
                <a:solidFill>
                  <a:schemeClr val="bg2"/>
                </a:solidFill>
              </a:rPr>
              <a:t>issue. It can make up a </a:t>
            </a:r>
            <a:br>
              <a:rPr lang="en-GB" b="1" dirty="0">
                <a:solidFill>
                  <a:schemeClr val="bg2"/>
                </a:solidFill>
              </a:rPr>
            </a:br>
            <a:r>
              <a:rPr lang="en-GB" b="1" dirty="0">
                <a:solidFill>
                  <a:schemeClr val="bg2"/>
                </a:solidFill>
              </a:rPr>
              <a:t>big part of our</a:t>
            </a:r>
            <a:r>
              <a:rPr lang="en-GB" b="1" dirty="0">
                <a:solidFill>
                  <a:srgbClr val="E74E68"/>
                </a:solidFill>
              </a:rPr>
              <a:t> identity</a:t>
            </a:r>
            <a:r>
              <a:rPr lang="en-GB" b="1" dirty="0">
                <a:solidFill>
                  <a:schemeClr val="bg2"/>
                </a:solidFill>
              </a:rPr>
              <a:t>. Some clients will be nervous, </a:t>
            </a:r>
            <a:br>
              <a:rPr lang="en-GB" b="1" dirty="0">
                <a:solidFill>
                  <a:schemeClr val="bg2"/>
                </a:solidFill>
              </a:rPr>
            </a:br>
            <a:r>
              <a:rPr lang="en-GB" b="1" dirty="0">
                <a:solidFill>
                  <a:schemeClr val="bg2"/>
                </a:solidFill>
              </a:rPr>
              <a:t>some will be confident, some will have no idea about</a:t>
            </a:r>
            <a:br>
              <a:rPr lang="en-GB" b="1" dirty="0">
                <a:solidFill>
                  <a:schemeClr val="bg2"/>
                </a:solidFill>
              </a:rPr>
            </a:br>
            <a:r>
              <a:rPr lang="en-GB" b="1" dirty="0">
                <a:solidFill>
                  <a:schemeClr val="bg2"/>
                </a:solidFill>
              </a:rPr>
              <a:t>what’s involved or what they’d like their future to hold.  </a:t>
            </a:r>
            <a:br>
              <a:rPr lang="en-GB" b="1" dirty="0">
                <a:solidFill>
                  <a:schemeClr val="bg2"/>
                </a:solidFill>
              </a:rPr>
            </a:br>
            <a:endParaRPr lang="en-GB" b="1" dirty="0">
              <a:solidFill>
                <a:schemeClr val="bg2"/>
              </a:solidFill>
            </a:endParaRPr>
          </a:p>
          <a:p>
            <a:r>
              <a:rPr lang="en-GB" b="1" dirty="0">
                <a:solidFill>
                  <a:schemeClr val="bg2"/>
                </a:solidFill>
              </a:rPr>
              <a:t>But even though no two clients are the same, </a:t>
            </a:r>
            <a:br>
              <a:rPr lang="en-GB" b="1" dirty="0">
                <a:solidFill>
                  <a:schemeClr val="bg2"/>
                </a:solidFill>
              </a:rPr>
            </a:br>
            <a:r>
              <a:rPr lang="en-GB" b="1" dirty="0">
                <a:solidFill>
                  <a:schemeClr val="bg2"/>
                </a:solidFill>
              </a:rPr>
              <a:t>we all have </a:t>
            </a:r>
            <a:r>
              <a:rPr lang="en-GB" b="1" dirty="0">
                <a:solidFill>
                  <a:srgbClr val="E74E68"/>
                </a:solidFill>
              </a:rPr>
              <a:t>5 psychological needs: </a:t>
            </a:r>
            <a:r>
              <a:rPr lang="en-GB" b="1" dirty="0">
                <a:solidFill>
                  <a:schemeClr val="bg2"/>
                </a:solidFill>
              </a:rPr>
              <a:t>SCARF.</a:t>
            </a:r>
            <a:br>
              <a:rPr lang="en-GB" b="1" dirty="0">
                <a:solidFill>
                  <a:schemeClr val="bg2"/>
                </a:solidFill>
              </a:rPr>
            </a:br>
            <a:endParaRPr lang="en-GB" b="1" dirty="0">
              <a:solidFill>
                <a:schemeClr val="bg2"/>
              </a:solidFill>
            </a:endParaRPr>
          </a:p>
          <a:p>
            <a:r>
              <a:rPr lang="en-GB" b="1" dirty="0">
                <a:solidFill>
                  <a:schemeClr val="bg2"/>
                </a:solidFill>
              </a:rPr>
              <a:t>And when we can tune into these, we can </a:t>
            </a:r>
            <a:r>
              <a:rPr lang="en-GB" b="1" dirty="0">
                <a:solidFill>
                  <a:srgbClr val="E74E68"/>
                </a:solidFill>
              </a:rPr>
              <a:t>turbocharge rapport</a:t>
            </a:r>
            <a:r>
              <a:rPr lang="en-GB" b="1" dirty="0">
                <a:solidFill>
                  <a:schemeClr val="bg2"/>
                </a:solidFill>
              </a:rPr>
              <a:t>, help </a:t>
            </a:r>
            <a:br>
              <a:rPr lang="en-GB" b="1" dirty="0">
                <a:solidFill>
                  <a:schemeClr val="bg2"/>
                </a:solidFill>
              </a:rPr>
            </a:br>
            <a:r>
              <a:rPr lang="en-GB" b="1" dirty="0">
                <a:solidFill>
                  <a:schemeClr val="bg2"/>
                </a:solidFill>
              </a:rPr>
              <a:t>settle clients minds and allow them to do </a:t>
            </a:r>
            <a:r>
              <a:rPr lang="en-GB" b="1" dirty="0">
                <a:solidFill>
                  <a:srgbClr val="E74E68"/>
                </a:solidFill>
              </a:rPr>
              <a:t>their best thinking</a:t>
            </a:r>
            <a:r>
              <a:rPr lang="en-GB" b="1" dirty="0">
                <a:solidFill>
                  <a:schemeClr val="bg2"/>
                </a:solidFill>
              </a:rPr>
              <a:t>.</a:t>
            </a:r>
            <a:endParaRPr lang="en-GB" dirty="0">
              <a:solidFill>
                <a:schemeClr val="bg2"/>
              </a:solidFill>
            </a:endParaRP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33563426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1. Identify and overcome common barriers to effective communication…"/>
          <p:cNvSpPr txBox="1"/>
          <p:nvPr/>
        </p:nvSpPr>
        <p:spPr>
          <a:xfrm>
            <a:off x="4543674" y="2957205"/>
            <a:ext cx="15553381" cy="9570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nchor="ctr">
            <a:spAutoFit/>
          </a:bodyPr>
          <a:lstStyle/>
          <a:p>
            <a:pPr>
              <a:buClr>
                <a:srgbClr val="F0EDEE"/>
              </a:buClr>
              <a:buSzPct val="100000"/>
              <a:buAutoNum type="arabicPeriod"/>
              <a:defRPr sz="3500" b="1" spc="-104">
                <a:solidFill>
                  <a:srgbClr val="F0EDEE"/>
                </a:solidFill>
              </a:defRPr>
            </a:pPr>
            <a:r>
              <a:rPr lang="en-GB" sz="4922" dirty="0"/>
              <a:t> Practical and interactive - try suggestions out</a:t>
            </a:r>
          </a:p>
          <a:p>
            <a:pPr>
              <a:buClr>
                <a:srgbClr val="F0EDEE"/>
              </a:buClr>
              <a:buSzPct val="100000"/>
              <a:buFontTx/>
              <a:buAutoNum type="arabicPeriod"/>
              <a:defRPr sz="3500" b="1" spc="-104">
                <a:solidFill>
                  <a:srgbClr val="F0EDEE"/>
                </a:solidFill>
              </a:defRPr>
            </a:pPr>
            <a:r>
              <a:rPr lang="en-GB" sz="4922" dirty="0"/>
              <a:t> No such thing as a stupid question</a:t>
            </a:r>
          </a:p>
          <a:p>
            <a:pPr>
              <a:buClr>
                <a:srgbClr val="F0EDEE"/>
              </a:buClr>
              <a:buSzPct val="100000"/>
              <a:buFontTx/>
              <a:buAutoNum type="arabicPeriod"/>
              <a:defRPr sz="3500" b="1" spc="-104">
                <a:solidFill>
                  <a:srgbClr val="F0EDEE"/>
                </a:solidFill>
              </a:defRPr>
            </a:pPr>
            <a:r>
              <a:rPr lang="en-GB" sz="4922" dirty="0"/>
              <a:t> Workbooks: keep for reference</a:t>
            </a:r>
          </a:p>
          <a:p>
            <a:pPr>
              <a:buClr>
                <a:srgbClr val="F0EDEE"/>
              </a:buClr>
              <a:buSzPct val="100000"/>
              <a:buFontTx/>
              <a:buAutoNum type="arabicPeriod"/>
              <a:defRPr sz="3500" b="1" spc="-104">
                <a:solidFill>
                  <a:srgbClr val="F0EDEE"/>
                </a:solidFill>
              </a:defRPr>
            </a:pPr>
            <a:r>
              <a:rPr lang="en-GB" sz="4922" dirty="0"/>
              <a:t> Breaks: mid morning/afternoon and lunch (12:30)</a:t>
            </a:r>
          </a:p>
          <a:p>
            <a:pPr>
              <a:buClr>
                <a:srgbClr val="F0EDEE"/>
              </a:buClr>
              <a:buSzPct val="100000"/>
              <a:buAutoNum type="arabicPeriod"/>
              <a:defRPr sz="3500" b="1" spc="-104">
                <a:solidFill>
                  <a:srgbClr val="F0EDEE"/>
                </a:solidFill>
              </a:defRPr>
            </a:pPr>
            <a:r>
              <a:rPr lang="en-GB" sz="4922" dirty="0"/>
              <a:t> Finish at 4:30</a:t>
            </a:r>
          </a:p>
          <a:p>
            <a:pPr>
              <a:buClr>
                <a:srgbClr val="F0EDEE"/>
              </a:buClr>
              <a:buSzPct val="100000"/>
              <a:buAutoNum type="arabicPeriod"/>
              <a:defRPr sz="3500" b="1" spc="-104">
                <a:solidFill>
                  <a:srgbClr val="F0EDEE"/>
                </a:solidFill>
              </a:defRPr>
            </a:pPr>
            <a:r>
              <a:rPr lang="en-GB" sz="4922" dirty="0"/>
              <a:t> Expect a follow up email with the pdf of slides</a:t>
            </a:r>
          </a:p>
          <a:p>
            <a:pPr>
              <a:buClr>
                <a:srgbClr val="F0EDEE"/>
              </a:buClr>
              <a:buSzPct val="100000"/>
              <a:buAutoNum type="arabicPeriod"/>
              <a:defRPr sz="3500" b="1" spc="-104">
                <a:solidFill>
                  <a:srgbClr val="F0EDEE"/>
                </a:solidFill>
              </a:defRPr>
            </a:pPr>
            <a:r>
              <a:rPr lang="en-GB" sz="4922" b="1" dirty="0"/>
              <a:t> Q&amp;A coaching call in 6 weeks </a:t>
            </a:r>
            <a:endParaRPr lang="en-GB" sz="4922" dirty="0"/>
          </a:p>
          <a:p>
            <a:pPr>
              <a:buClr>
                <a:srgbClr val="F0EDEE"/>
              </a:buClr>
              <a:buSzPct val="100000"/>
              <a:defRPr sz="3500" b="1" spc="-104">
                <a:solidFill>
                  <a:srgbClr val="F0EDEE"/>
                </a:solidFill>
              </a:defRPr>
            </a:pPr>
            <a:r>
              <a:rPr sz="4922" dirty="0">
                <a:solidFill>
                  <a:srgbClr val="114B5F"/>
                </a:solidFill>
              </a:rPr>
              <a:t>message</a:t>
            </a:r>
          </a:p>
        </p:txBody>
      </p:sp>
      <p:sp>
        <p:nvSpPr>
          <p:cNvPr id="356" name="The workshop itself Learning Objectives"/>
          <p:cNvSpPr txBox="1"/>
          <p:nvPr/>
        </p:nvSpPr>
        <p:spPr>
          <a:xfrm>
            <a:off x="4286946" y="847624"/>
            <a:ext cx="15810109" cy="1245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8" tIns="38098" rIns="38098" bIns="38098" anchor="ctr">
            <a:spAutoFit/>
          </a:bodyPr>
          <a:lstStyle/>
          <a:p>
            <a:pPr algn="ctr">
              <a:defRPr sz="2500" b="1" spc="-75">
                <a:solidFill>
                  <a:srgbClr val="E53956"/>
                </a:solidFill>
              </a:defRPr>
            </a:pPr>
            <a:br>
              <a:rPr sz="3516" dirty="0"/>
            </a:br>
            <a:r>
              <a:rPr lang="en-GB" sz="4922" spc="-146" dirty="0"/>
              <a:t>What to expect</a:t>
            </a:r>
            <a:endParaRPr sz="4922" spc="-146"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C64DF-FD7D-F74A-9389-AA163C50B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551" y="1835450"/>
            <a:ext cx="13995399" cy="9939590"/>
          </a:xfrm>
          <a:prstGeom prst="rect">
            <a:avLst/>
          </a:prstGeom>
        </p:spPr>
      </p:pic>
      <p:sp>
        <p:nvSpPr>
          <p:cNvPr id="4" name="TextBox 3">
            <a:extLst>
              <a:ext uri="{FF2B5EF4-FFF2-40B4-BE49-F238E27FC236}">
                <a16:creationId xmlns:a16="http://schemas.microsoft.com/office/drawing/2014/main" id="{5A7A82C1-1267-184A-85E6-3C003B40F03A}"/>
              </a:ext>
            </a:extLst>
          </p:cNvPr>
          <p:cNvSpPr txBox="1"/>
          <p:nvPr/>
        </p:nvSpPr>
        <p:spPr>
          <a:xfrm>
            <a:off x="18313400" y="11775040"/>
            <a:ext cx="492121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Ref </a:t>
            </a:r>
            <a:r>
              <a:rPr lang="en-US" dirty="0"/>
              <a:t>Charles</a:t>
            </a:r>
            <a:r>
              <a:rPr kumimoji="0" lang="en-US" sz="4600" b="0" i="0" u="none" strike="noStrike" cap="none" spc="0" normalizeH="0" baseline="0" dirty="0">
                <a:ln>
                  <a:noFill/>
                </a:ln>
                <a:solidFill>
                  <a:srgbClr val="000000"/>
                </a:solidFill>
                <a:effectLst/>
                <a:uFillTx/>
                <a:latin typeface="+mj-lt"/>
                <a:ea typeface="+mj-ea"/>
                <a:cs typeface="+mj-cs"/>
                <a:sym typeface="Helvetica Neue"/>
              </a:rPr>
              <a:t> Green</a:t>
            </a:r>
          </a:p>
        </p:txBody>
      </p:sp>
      <p:sp>
        <p:nvSpPr>
          <p:cNvPr id="2" name="TextBox 1">
            <a:extLst>
              <a:ext uri="{FF2B5EF4-FFF2-40B4-BE49-F238E27FC236}">
                <a16:creationId xmlns:a16="http://schemas.microsoft.com/office/drawing/2014/main" id="{B4817680-A638-D070-0087-CF1CF961F36A}"/>
              </a:ext>
            </a:extLst>
          </p:cNvPr>
          <p:cNvSpPr txBox="1"/>
          <p:nvPr/>
        </p:nvSpPr>
        <p:spPr>
          <a:xfrm>
            <a:off x="1057275" y="5242507"/>
            <a:ext cx="4632326"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t>You can</a:t>
            </a:r>
            <a:br>
              <a:rPr lang="en-US" b="1" dirty="0"/>
            </a:br>
            <a:r>
              <a:rPr lang="en-US" b="1" dirty="0"/>
              <a:t>m</a:t>
            </a:r>
            <a:r>
              <a:rPr kumimoji="0" lang="en-US" sz="4600" b="1" i="0" u="none" strike="noStrike" cap="none" spc="0" normalizeH="0" baseline="0" dirty="0">
                <a:ln>
                  <a:noFill/>
                </a:ln>
                <a:solidFill>
                  <a:srgbClr val="000000"/>
                </a:solidFill>
                <a:effectLst/>
                <a:uFillTx/>
                <a:latin typeface="+mj-lt"/>
                <a:ea typeface="+mj-ea"/>
                <a:cs typeface="+mj-cs"/>
                <a:sym typeface="Helvetica Neue"/>
              </a:rPr>
              <a:t>easure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your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trustworthiness</a:t>
            </a:r>
          </a:p>
        </p:txBody>
      </p:sp>
      <p:sp>
        <p:nvSpPr>
          <p:cNvPr id="5" name="TextBox 4">
            <a:extLst>
              <a:ext uri="{FF2B5EF4-FFF2-40B4-BE49-F238E27FC236}">
                <a16:creationId xmlns:a16="http://schemas.microsoft.com/office/drawing/2014/main" id="{B6D00758-3B23-A904-CA0A-6DAF2520B7A1}"/>
              </a:ext>
            </a:extLst>
          </p:cNvPr>
          <p:cNvSpPr txBox="1"/>
          <p:nvPr/>
        </p:nvSpPr>
        <p:spPr>
          <a:xfrm>
            <a:off x="1943100" y="11241640"/>
            <a:ext cx="19236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Page 4</a:t>
            </a:r>
          </a:p>
        </p:txBody>
      </p:sp>
    </p:spTree>
    <p:extLst>
      <p:ext uri="{BB962C8B-B14F-4D97-AF65-F5344CB8AC3E}">
        <p14:creationId xmlns:p14="http://schemas.microsoft.com/office/powerpoint/2010/main" val="269055733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a:t>
            </a:r>
          </a:p>
          <a:p>
            <a:pPr marL="982301" indent="-982301">
              <a:buSzPct val="100000"/>
              <a:buBlip>
                <a:blip r:embed="rId2"/>
              </a:buBlip>
              <a:defRPr b="1" spc="-102">
                <a:solidFill>
                  <a:srgbClr val="E53956"/>
                </a:solidFill>
              </a:defRPr>
            </a:pPr>
            <a:r>
              <a:rPr lang="en-GB" sz="4000" dirty="0">
                <a:solidFill>
                  <a:srgbClr val="E63956"/>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57637072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5704FD-38AE-8CD3-A1C1-4F8D723D242A}"/>
              </a:ext>
            </a:extLst>
          </p:cNvPr>
          <p:cNvSpPr>
            <a:spLocks noGrp="1"/>
          </p:cNvSpPr>
          <p:nvPr>
            <p:ph type="body" sz="half" idx="13"/>
          </p:nvPr>
        </p:nvSpPr>
        <p:spPr>
          <a:xfrm>
            <a:off x="11369924" y="4807390"/>
            <a:ext cx="9974143" cy="2565316"/>
          </a:xfrm>
        </p:spPr>
        <p:txBody>
          <a:bodyPr/>
          <a:lstStyle/>
          <a:p>
            <a:pPr marL="0" indent="0">
              <a:buNone/>
            </a:pPr>
            <a:r>
              <a:rPr lang="en-GB" b="1" i="0" dirty="0">
                <a:solidFill>
                  <a:schemeClr val="bg1"/>
                </a:solidFill>
                <a:effectLst/>
              </a:rPr>
              <a:t>“A great question minus listening is no longer a great question”</a:t>
            </a:r>
          </a:p>
          <a:p>
            <a:pPr marL="0" indent="0">
              <a:buNone/>
            </a:pPr>
            <a:r>
              <a:rPr lang="en-GB" b="1" dirty="0">
                <a:solidFill>
                  <a:schemeClr val="bg1"/>
                </a:solidFill>
              </a:rPr>
              <a:t>Brendan Frazier</a:t>
            </a:r>
            <a:endParaRPr lang="en-US" dirty="0">
              <a:solidFill>
                <a:schemeClr val="bg1"/>
              </a:solidFill>
            </a:endParaRPr>
          </a:p>
        </p:txBody>
      </p:sp>
      <p:sp>
        <p:nvSpPr>
          <p:cNvPr id="3" name="Text Placeholder 2">
            <a:extLst>
              <a:ext uri="{FF2B5EF4-FFF2-40B4-BE49-F238E27FC236}">
                <a16:creationId xmlns:a16="http://schemas.microsoft.com/office/drawing/2014/main" id="{4005E991-7A8C-8E1E-38F6-81CAAEF95E3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74931246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sten (2).jpg"/>
          <p:cNvPicPr>
            <a:picLocks noChangeAspect="1"/>
          </p:cNvPicPr>
          <p:nvPr/>
        </p:nvPicPr>
        <p:blipFill>
          <a:blip r:embed="rId3" cstate="print"/>
          <a:srcRect l="1093" r="1093"/>
          <a:stretch>
            <a:fillRect/>
          </a:stretch>
        </p:blipFill>
        <p:spPr>
          <a:xfrm>
            <a:off x="-168442" y="-1294315"/>
            <a:ext cx="24760989" cy="15010315"/>
          </a:xfrm>
          <a:prstGeom prst="rect">
            <a:avLst/>
          </a:prstGeom>
        </p:spPr>
      </p:pic>
      <p:sp>
        <p:nvSpPr>
          <p:cNvPr id="3" name="TextBox 2">
            <a:extLst>
              <a:ext uri="{FF2B5EF4-FFF2-40B4-BE49-F238E27FC236}">
                <a16:creationId xmlns:a16="http://schemas.microsoft.com/office/drawing/2014/main" id="{632694A3-D2BC-9A4B-8FB1-9C32042BA61A}"/>
              </a:ext>
            </a:extLst>
          </p:cNvPr>
          <p:cNvSpPr txBox="1"/>
          <p:nvPr/>
        </p:nvSpPr>
        <p:spPr>
          <a:xfrm>
            <a:off x="2621926" y="1343925"/>
            <a:ext cx="5120539" cy="5477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r>
              <a:rPr lang="en-US" sz="6469" b="1" dirty="0">
                <a:solidFill>
                  <a:schemeClr val="tx2">
                    <a:lumMod val="20000"/>
                    <a:lumOff val="80000"/>
                  </a:schemeClr>
                </a:solidFill>
              </a:rPr>
              <a:t>What are you listening for in a meeting?</a:t>
            </a:r>
          </a:p>
          <a:p>
            <a:pPr defTabSz="2438426"/>
            <a:endParaRPr lang="en-US" sz="4781" dirty="0"/>
          </a:p>
        </p:txBody>
      </p:sp>
    </p:spTree>
    <p:extLst>
      <p:ext uri="{BB962C8B-B14F-4D97-AF65-F5344CB8AC3E}">
        <p14:creationId xmlns:p14="http://schemas.microsoft.com/office/powerpoint/2010/main" val="1402260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beneath-the-surface-.jpg"/>
          <p:cNvPicPr>
            <a:picLocks noChangeAspect="1"/>
          </p:cNvPicPr>
          <p:nvPr/>
        </p:nvPicPr>
        <p:blipFill>
          <a:blip r:embed="rId3">
            <a:extLst>
              <a:ext uri="{28A0092B-C50C-407E-A947-70E740481C1C}">
                <a14:useLocalDpi xmlns:a14="http://schemas.microsoft.com/office/drawing/2010/main" val="0"/>
              </a:ext>
            </a:extLst>
          </a:blip>
          <a:srcRect l="9957" r="9957"/>
          <a:stretch>
            <a:fillRect/>
          </a:stretch>
        </p:blipFill>
        <p:spPr>
          <a:xfrm>
            <a:off x="0" y="-30305"/>
            <a:ext cx="25338505" cy="13746305"/>
          </a:xfrm>
          <a:prstGeom prst="rect">
            <a:avLst/>
          </a:prstGeom>
        </p:spPr>
      </p:pic>
      <p:sp>
        <p:nvSpPr>
          <p:cNvPr id="5" name="TextBox 4"/>
          <p:cNvSpPr txBox="1"/>
          <p:nvPr/>
        </p:nvSpPr>
        <p:spPr>
          <a:xfrm>
            <a:off x="16020447" y="2027726"/>
            <a:ext cx="4220996" cy="715581"/>
          </a:xfrm>
          <a:prstGeom prst="rect">
            <a:avLst/>
          </a:prstGeom>
          <a:noFill/>
        </p:spPr>
        <p:txBody>
          <a:bodyPr wrap="square" rtlCol="0">
            <a:spAutoFit/>
          </a:bodyPr>
          <a:lstStyle/>
          <a:p>
            <a:r>
              <a:rPr lang="en-US" sz="4500" b="1" dirty="0" err="1"/>
              <a:t>Behaviour</a:t>
            </a:r>
            <a:endParaRPr lang="en-US" sz="4500" b="1" dirty="0"/>
          </a:p>
        </p:txBody>
      </p:sp>
      <p:sp>
        <p:nvSpPr>
          <p:cNvPr id="6" name="TextBox 5"/>
          <p:cNvSpPr txBox="1"/>
          <p:nvPr/>
        </p:nvSpPr>
        <p:spPr>
          <a:xfrm>
            <a:off x="16211783" y="6582964"/>
            <a:ext cx="3195405" cy="715581"/>
          </a:xfrm>
          <a:prstGeom prst="rect">
            <a:avLst/>
          </a:prstGeom>
          <a:noFill/>
        </p:spPr>
        <p:txBody>
          <a:bodyPr wrap="square" rtlCol="0">
            <a:spAutoFit/>
          </a:bodyPr>
          <a:lstStyle/>
          <a:p>
            <a:r>
              <a:rPr lang="en-US" sz="4500" b="1" dirty="0">
                <a:solidFill>
                  <a:srgbClr val="FFFFFF"/>
                </a:solidFill>
              </a:rPr>
              <a:t>Emotions</a:t>
            </a:r>
          </a:p>
        </p:txBody>
      </p:sp>
      <p:sp>
        <p:nvSpPr>
          <p:cNvPr id="8" name="TextBox 7"/>
          <p:cNvSpPr txBox="1"/>
          <p:nvPr/>
        </p:nvSpPr>
        <p:spPr>
          <a:xfrm>
            <a:off x="16211782" y="10733093"/>
            <a:ext cx="6527901" cy="715581"/>
          </a:xfrm>
          <a:prstGeom prst="rect">
            <a:avLst/>
          </a:prstGeom>
          <a:noFill/>
        </p:spPr>
        <p:txBody>
          <a:bodyPr wrap="square" rtlCol="0">
            <a:spAutoFit/>
          </a:bodyPr>
          <a:lstStyle/>
          <a:p>
            <a:r>
              <a:rPr lang="en-US" sz="4500" b="1" dirty="0">
                <a:solidFill>
                  <a:srgbClr val="FFFFFF"/>
                </a:solidFill>
              </a:rPr>
              <a:t>Values/beliefs/needs</a:t>
            </a:r>
          </a:p>
        </p:txBody>
      </p:sp>
    </p:spTree>
    <p:extLst>
      <p:ext uri="{BB962C8B-B14F-4D97-AF65-F5344CB8AC3E}">
        <p14:creationId xmlns:p14="http://schemas.microsoft.com/office/powerpoint/2010/main" val="2785045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A5F7F-ACE0-EF4A-A0A6-9B0AF04AD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 y="-467565"/>
            <a:ext cx="24926925" cy="14651130"/>
          </a:xfrm>
          <a:prstGeom prst="rect">
            <a:avLst/>
          </a:prstGeom>
        </p:spPr>
      </p:pic>
      <p:sp>
        <p:nvSpPr>
          <p:cNvPr id="2" name="TextBox 1">
            <a:extLst>
              <a:ext uri="{FF2B5EF4-FFF2-40B4-BE49-F238E27FC236}">
                <a16:creationId xmlns:a16="http://schemas.microsoft.com/office/drawing/2014/main" id="{69D36BC9-4411-CC44-968E-E2FBED49C18F}"/>
              </a:ext>
            </a:extLst>
          </p:cNvPr>
          <p:cNvSpPr txBox="1"/>
          <p:nvPr/>
        </p:nvSpPr>
        <p:spPr>
          <a:xfrm>
            <a:off x="1266323" y="628650"/>
            <a:ext cx="5372100" cy="10090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Conversations can be like a glass of water. </a:t>
            </a:r>
          </a:p>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We don’t start with what’s important to us, that’s often at the bottom.</a:t>
            </a:r>
          </a:p>
          <a:p>
            <a:pPr marL="0" marR="0" indent="0" algn="l" defTabSz="2438339" rtl="0" fontAlgn="auto" latinLnBrk="0" hangingPunct="0">
              <a:lnSpc>
                <a:spcPct val="90000"/>
              </a:lnSpc>
              <a:spcBef>
                <a:spcPts val="4500"/>
              </a:spcBef>
              <a:spcAft>
                <a:spcPts val="0"/>
              </a:spcAft>
              <a:buClrTx/>
              <a:buSzTx/>
              <a:buFontTx/>
              <a:buNone/>
              <a:tabLst/>
            </a:pPr>
            <a:r>
              <a:rPr lang="en-US" b="1" dirty="0"/>
              <a:t>We’ll reveal that depending on how safe we feel and whether we’re given the opportunity</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pic>
        <p:nvPicPr>
          <p:cNvPr id="4" name="Picture 3">
            <a:extLst>
              <a:ext uri="{FF2B5EF4-FFF2-40B4-BE49-F238E27FC236}">
                <a16:creationId xmlns:a16="http://schemas.microsoft.com/office/drawing/2014/main" id="{E6A84208-6759-5F4D-B733-38AD8479D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226" y="12401550"/>
            <a:ext cx="3175000" cy="685800"/>
          </a:xfrm>
          <a:prstGeom prst="rect">
            <a:avLst/>
          </a:prstGeom>
        </p:spPr>
      </p:pic>
      <p:sp>
        <p:nvSpPr>
          <p:cNvPr id="3" name="TextBox 2">
            <a:extLst>
              <a:ext uri="{FF2B5EF4-FFF2-40B4-BE49-F238E27FC236}">
                <a16:creationId xmlns:a16="http://schemas.microsoft.com/office/drawing/2014/main" id="{A2305CD2-FF37-792A-2FFB-2F0AC64BBD06}"/>
              </a:ext>
            </a:extLst>
          </p:cNvPr>
          <p:cNvSpPr txBox="1"/>
          <p:nvPr/>
        </p:nvSpPr>
        <p:spPr>
          <a:xfrm>
            <a:off x="18817389" y="1050893"/>
            <a:ext cx="3922295"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Level 1 Q’s</a:t>
            </a:r>
          </a:p>
        </p:txBody>
      </p:sp>
      <p:sp>
        <p:nvSpPr>
          <p:cNvPr id="5" name="TextBox 4">
            <a:extLst>
              <a:ext uri="{FF2B5EF4-FFF2-40B4-BE49-F238E27FC236}">
                <a16:creationId xmlns:a16="http://schemas.microsoft.com/office/drawing/2014/main" id="{F5A1A66F-2FD5-07E3-8C39-905DEF58AF2E}"/>
              </a:ext>
            </a:extLst>
          </p:cNvPr>
          <p:cNvSpPr txBox="1"/>
          <p:nvPr/>
        </p:nvSpPr>
        <p:spPr>
          <a:xfrm>
            <a:off x="18648947" y="5574766"/>
            <a:ext cx="409073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Level 2 Q’s</a:t>
            </a:r>
          </a:p>
        </p:txBody>
      </p:sp>
      <p:sp>
        <p:nvSpPr>
          <p:cNvPr id="7" name="TextBox 6">
            <a:extLst>
              <a:ext uri="{FF2B5EF4-FFF2-40B4-BE49-F238E27FC236}">
                <a16:creationId xmlns:a16="http://schemas.microsoft.com/office/drawing/2014/main" id="{D4539CB5-4923-8351-6A6E-522D34D72015}"/>
              </a:ext>
            </a:extLst>
          </p:cNvPr>
          <p:cNvSpPr txBox="1"/>
          <p:nvPr/>
        </p:nvSpPr>
        <p:spPr>
          <a:xfrm>
            <a:off x="18648947" y="10279113"/>
            <a:ext cx="367482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Level 3 Q’s</a:t>
            </a:r>
          </a:p>
        </p:txBody>
      </p:sp>
    </p:spTree>
    <p:extLst>
      <p:ext uri="{BB962C8B-B14F-4D97-AF65-F5344CB8AC3E}">
        <p14:creationId xmlns:p14="http://schemas.microsoft.com/office/powerpoint/2010/main" val="2220106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5F7243-0F6C-10F4-9105-263C06F7A2C8}"/>
              </a:ext>
            </a:extLst>
          </p:cNvPr>
          <p:cNvSpPr txBox="1"/>
          <p:nvPr/>
        </p:nvSpPr>
        <p:spPr>
          <a:xfrm>
            <a:off x="3257550" y="4131987"/>
            <a:ext cx="18638754" cy="3719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Level 1 questions – </a:t>
            </a:r>
            <a:r>
              <a:rPr kumimoji="0" lang="en-US" sz="4600" b="1" i="0" u="none" strike="noStrike" cap="none" spc="0" normalizeH="0" baseline="0" dirty="0">
                <a:ln>
                  <a:noFill/>
                </a:ln>
                <a:solidFill>
                  <a:srgbClr val="184B5F"/>
                </a:solidFill>
                <a:effectLst/>
                <a:uFillTx/>
                <a:latin typeface="+mj-lt"/>
                <a:ea typeface="+mj-ea"/>
                <a:cs typeface="+mj-cs"/>
                <a:sym typeface="Helvetica Neue"/>
              </a:rPr>
              <a:t>to create rapport and put client at ease</a:t>
            </a:r>
          </a:p>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E63956"/>
                </a:solidFill>
              </a:rPr>
              <a:t>Level 2 questions – </a:t>
            </a:r>
            <a:r>
              <a:rPr lang="en-US" b="1" dirty="0">
                <a:solidFill>
                  <a:srgbClr val="184B5F"/>
                </a:solidFill>
              </a:rPr>
              <a:t>to be asked if you feel there is enough trust</a:t>
            </a:r>
          </a:p>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E63956"/>
                </a:solidFill>
              </a:rPr>
              <a:t>Level 3 questions – </a:t>
            </a:r>
            <a:r>
              <a:rPr lang="en-US" b="1" dirty="0">
                <a:solidFill>
                  <a:srgbClr val="184B5F"/>
                </a:solidFill>
              </a:rPr>
              <a:t>to be asked at a later meeting </a:t>
            </a:r>
            <a:endParaRPr kumimoji="0" lang="en-US" sz="4600" b="1" i="0" u="none" strike="noStrike" cap="none" spc="0" normalizeH="0" baseline="0" dirty="0">
              <a:ln>
                <a:noFill/>
              </a:ln>
              <a:solidFill>
                <a:srgbClr val="184B5F"/>
              </a:solidFill>
              <a:effectLst/>
              <a:uFillTx/>
              <a:latin typeface="+mj-lt"/>
              <a:ea typeface="+mj-ea"/>
              <a:cs typeface="+mj-cs"/>
              <a:sym typeface="Helvetica Neue"/>
            </a:endParaRPr>
          </a:p>
        </p:txBody>
      </p:sp>
    </p:spTree>
    <p:extLst>
      <p:ext uri="{BB962C8B-B14F-4D97-AF65-F5344CB8AC3E}">
        <p14:creationId xmlns:p14="http://schemas.microsoft.com/office/powerpoint/2010/main" val="225325713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BC53C1-3D17-3DCD-E1F5-FDC21EDF6D32}"/>
              </a:ext>
            </a:extLst>
          </p:cNvPr>
          <p:cNvSpPr>
            <a:spLocks noGrp="1"/>
          </p:cNvSpPr>
          <p:nvPr>
            <p:ph type="body" sz="half" idx="13"/>
          </p:nvPr>
        </p:nvSpPr>
        <p:spPr>
          <a:xfrm>
            <a:off x="3003620" y="3551370"/>
            <a:ext cx="8716644" cy="5192189"/>
          </a:xfrm>
        </p:spPr>
        <p:txBody>
          <a:bodyPr/>
          <a:lstStyle/>
          <a:p>
            <a:pPr marL="0" indent="0">
              <a:buNone/>
            </a:pPr>
            <a:r>
              <a:rPr lang="en-US" sz="4800" b="1" dirty="0">
                <a:solidFill>
                  <a:srgbClr val="184B5F"/>
                </a:solidFill>
              </a:rPr>
              <a:t>A. Identifying problems</a:t>
            </a:r>
            <a:br>
              <a:rPr lang="en-US" sz="4800" b="1" dirty="0">
                <a:solidFill>
                  <a:srgbClr val="184B5F"/>
                </a:solidFill>
              </a:rPr>
            </a:br>
            <a:endParaRPr lang="en-US" sz="4800" b="1" dirty="0">
              <a:solidFill>
                <a:srgbClr val="184B5F"/>
              </a:solidFill>
            </a:endParaRPr>
          </a:p>
          <a:p>
            <a:pPr marL="0" indent="0">
              <a:buNone/>
            </a:pPr>
            <a:r>
              <a:rPr lang="en-US" sz="4800" b="1" dirty="0">
                <a:solidFill>
                  <a:srgbClr val="184B5F"/>
                </a:solidFill>
              </a:rPr>
              <a:t>B. Getting to know them</a:t>
            </a:r>
            <a:br>
              <a:rPr lang="en-US" sz="4800" b="1" dirty="0">
                <a:solidFill>
                  <a:srgbClr val="184B5F"/>
                </a:solidFill>
              </a:rPr>
            </a:br>
            <a:r>
              <a:rPr lang="en-US" sz="4800" b="1" dirty="0">
                <a:solidFill>
                  <a:srgbClr val="184B5F"/>
                </a:solidFill>
              </a:rPr>
              <a:t>(background and current situation)</a:t>
            </a:r>
          </a:p>
          <a:p>
            <a:endParaRPr lang="en-US" dirty="0"/>
          </a:p>
        </p:txBody>
      </p:sp>
      <p:sp>
        <p:nvSpPr>
          <p:cNvPr id="5" name="Text Placeholder 4">
            <a:extLst>
              <a:ext uri="{FF2B5EF4-FFF2-40B4-BE49-F238E27FC236}">
                <a16:creationId xmlns:a16="http://schemas.microsoft.com/office/drawing/2014/main" id="{963CEEA7-56CD-7F97-EAFA-0E8F223107C8}"/>
              </a:ext>
            </a:extLst>
          </p:cNvPr>
          <p:cNvSpPr>
            <a:spLocks noGrp="1"/>
          </p:cNvSpPr>
          <p:nvPr>
            <p:ph type="body" sz="quarter" idx="14"/>
          </p:nvPr>
        </p:nvSpPr>
        <p:spPr>
          <a:xfrm>
            <a:off x="12663736" y="4216167"/>
            <a:ext cx="8716644" cy="3696394"/>
          </a:xfrm>
        </p:spPr>
        <p:txBody>
          <a:bodyPr/>
          <a:lstStyle/>
          <a:p>
            <a:pPr marL="0" indent="0">
              <a:buNone/>
            </a:pPr>
            <a:r>
              <a:rPr lang="en-US" sz="4400" b="1" dirty="0">
                <a:solidFill>
                  <a:srgbClr val="184B5F"/>
                </a:solidFill>
              </a:rPr>
              <a:t>C. Clarifying their future</a:t>
            </a:r>
          </a:p>
          <a:p>
            <a:pPr marL="0" indent="0">
              <a:buNone/>
            </a:pPr>
            <a:br>
              <a:rPr lang="en-US" sz="4400" b="1" dirty="0">
                <a:solidFill>
                  <a:srgbClr val="184B5F"/>
                </a:solidFill>
              </a:rPr>
            </a:br>
            <a:r>
              <a:rPr lang="en-US" sz="4400" b="1" dirty="0">
                <a:solidFill>
                  <a:srgbClr val="184B5F"/>
                </a:solidFill>
              </a:rPr>
              <a:t>D. Managing expectations</a:t>
            </a:r>
          </a:p>
          <a:p>
            <a:endParaRPr lang="en-US" dirty="0"/>
          </a:p>
        </p:txBody>
      </p:sp>
      <p:sp>
        <p:nvSpPr>
          <p:cNvPr id="7" name="Text Placeholder 2">
            <a:extLst>
              <a:ext uri="{FF2B5EF4-FFF2-40B4-BE49-F238E27FC236}">
                <a16:creationId xmlns:a16="http://schemas.microsoft.com/office/drawing/2014/main" id="{CA222390-4B08-B9FF-3D60-CC2F39B009FD}"/>
              </a:ext>
            </a:extLst>
          </p:cNvPr>
          <p:cNvSpPr>
            <a:spLocks noGrp="1"/>
          </p:cNvSpPr>
          <p:nvPr>
            <p:ph type="body" sz="quarter" idx="15"/>
          </p:nvPr>
        </p:nvSpPr>
        <p:spPr>
          <a:xfrm>
            <a:off x="4286945" y="1113402"/>
            <a:ext cx="15810110" cy="714040"/>
          </a:xfrm>
        </p:spPr>
        <p:txBody>
          <a:bodyPr/>
          <a:lstStyle/>
          <a:p>
            <a:pPr marL="0" indent="0" algn="ctr">
              <a:buNone/>
            </a:pPr>
            <a:r>
              <a:rPr lang="en-US" b="1" dirty="0">
                <a:solidFill>
                  <a:srgbClr val="E63956"/>
                </a:solidFill>
              </a:rPr>
              <a:t>4 Areas of questions for a meeting</a:t>
            </a:r>
          </a:p>
        </p:txBody>
      </p:sp>
    </p:spTree>
    <p:extLst>
      <p:ext uri="{BB962C8B-B14F-4D97-AF65-F5344CB8AC3E}">
        <p14:creationId xmlns:p14="http://schemas.microsoft.com/office/powerpoint/2010/main" val="3682874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AD103-1B8B-5E47-8977-C8B6A5B5B5EF}"/>
              </a:ext>
            </a:extLst>
          </p:cNvPr>
          <p:cNvSpPr>
            <a:spLocks noGrp="1"/>
          </p:cNvSpPr>
          <p:nvPr>
            <p:ph type="body" sz="half" idx="13"/>
          </p:nvPr>
        </p:nvSpPr>
        <p:spPr>
          <a:xfrm>
            <a:off x="8311272" y="4679712"/>
            <a:ext cx="9010946" cy="4356575"/>
          </a:xfrm>
        </p:spPr>
        <p:txBody>
          <a:bodyPr/>
          <a:lstStyle/>
          <a:p>
            <a:r>
              <a:rPr lang="en-GB" b="1" dirty="0">
                <a:solidFill>
                  <a:schemeClr val="bg2"/>
                </a:solidFill>
              </a:rPr>
              <a:t>History (easier to talk about)</a:t>
            </a:r>
          </a:p>
          <a:p>
            <a:r>
              <a:rPr lang="en-GB" b="1" dirty="0">
                <a:solidFill>
                  <a:schemeClr val="bg2"/>
                </a:solidFill>
              </a:rPr>
              <a:t>Current</a:t>
            </a:r>
          </a:p>
          <a:p>
            <a:r>
              <a:rPr lang="en-GB" b="1" dirty="0">
                <a:solidFill>
                  <a:schemeClr val="bg2"/>
                </a:solidFill>
              </a:rPr>
              <a:t>Future</a:t>
            </a:r>
          </a:p>
          <a:p>
            <a:endParaRPr lang="en-US" dirty="0"/>
          </a:p>
        </p:txBody>
      </p:sp>
      <p:sp>
        <p:nvSpPr>
          <p:cNvPr id="4" name="Text Placeholder 3">
            <a:extLst>
              <a:ext uri="{FF2B5EF4-FFF2-40B4-BE49-F238E27FC236}">
                <a16:creationId xmlns:a16="http://schemas.microsoft.com/office/drawing/2014/main" id="{3B91C0BD-D370-414D-ADD9-DB009C6DCF85}"/>
              </a:ext>
            </a:extLst>
          </p:cNvPr>
          <p:cNvSpPr>
            <a:spLocks noGrp="1"/>
          </p:cNvSpPr>
          <p:nvPr>
            <p:ph type="body" sz="quarter" idx="15"/>
          </p:nvPr>
        </p:nvSpPr>
        <p:spPr>
          <a:xfrm>
            <a:off x="4286945" y="1235068"/>
            <a:ext cx="15810110" cy="1406537"/>
          </a:xfrm>
        </p:spPr>
        <p:txBody>
          <a:bodyPr/>
          <a:lstStyle/>
          <a:p>
            <a:r>
              <a:rPr lang="en-US" dirty="0"/>
              <a:t>Question Flow </a:t>
            </a:r>
            <a:br>
              <a:rPr lang="en-US" dirty="0"/>
            </a:br>
            <a:r>
              <a:rPr lang="en-US" dirty="0"/>
              <a:t> (after discussing their issues/problems)</a:t>
            </a:r>
          </a:p>
        </p:txBody>
      </p:sp>
    </p:spTree>
    <p:extLst>
      <p:ext uri="{BB962C8B-B14F-4D97-AF65-F5344CB8AC3E}">
        <p14:creationId xmlns:p14="http://schemas.microsoft.com/office/powerpoint/2010/main" val="3091164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A9050-88B5-999D-095C-0D4C6F9A0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1" y="0"/>
            <a:ext cx="9256295" cy="13884442"/>
          </a:xfrm>
          <a:prstGeom prst="rect">
            <a:avLst/>
          </a:prstGeom>
        </p:spPr>
      </p:pic>
      <p:sp>
        <p:nvSpPr>
          <p:cNvPr id="4" name="TextBox 3">
            <a:extLst>
              <a:ext uri="{FF2B5EF4-FFF2-40B4-BE49-F238E27FC236}">
                <a16:creationId xmlns:a16="http://schemas.microsoft.com/office/drawing/2014/main" id="{5A04616F-DF6F-EC6C-CD97-2EAC83EFFDD3}"/>
              </a:ext>
            </a:extLst>
          </p:cNvPr>
          <p:cNvSpPr txBox="1"/>
          <p:nvPr/>
        </p:nvSpPr>
        <p:spPr>
          <a:xfrm>
            <a:off x="14830349" y="1735189"/>
            <a:ext cx="1792155"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tx1">
                    <a:lumMod val="85000"/>
                    <a:lumOff val="15000"/>
                  </a:schemeClr>
                </a:solidFill>
                <a:effectLst/>
                <a:uFillTx/>
                <a:latin typeface="+mj-lt"/>
                <a:ea typeface="+mj-ea"/>
                <a:cs typeface="+mj-cs"/>
                <a:sym typeface="Helvetica Neue"/>
              </a:rPr>
              <a:t>Roger</a:t>
            </a:r>
          </a:p>
        </p:txBody>
      </p:sp>
      <p:sp>
        <p:nvSpPr>
          <p:cNvPr id="2" name="TextBox 1">
            <a:extLst>
              <a:ext uri="{FF2B5EF4-FFF2-40B4-BE49-F238E27FC236}">
                <a16:creationId xmlns:a16="http://schemas.microsoft.com/office/drawing/2014/main" id="{DACA1DB7-AB0D-8B49-94B1-5BA59BA63E46}"/>
              </a:ext>
            </a:extLst>
          </p:cNvPr>
          <p:cNvSpPr txBox="1"/>
          <p:nvPr/>
        </p:nvSpPr>
        <p:spPr>
          <a:xfrm>
            <a:off x="10133306" y="3950221"/>
            <a:ext cx="14250694" cy="5192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sz="4400" b="1" dirty="0">
                <a:solidFill>
                  <a:schemeClr val="tx1">
                    <a:lumMod val="85000"/>
                    <a:lumOff val="15000"/>
                  </a:schemeClr>
                </a:solidFill>
                <a:effectLst/>
                <a:ea typeface="Times New Roman" panose="02020603050405020304" pitchFamily="18" charset="0"/>
                <a:cs typeface="Times New Roman" panose="02020603050405020304" pitchFamily="18" charset="0"/>
              </a:rPr>
              <a:t>“Well </a:t>
            </a:r>
            <a: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t>I’m approaching retirement and think </a:t>
            </a:r>
            <a:b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br>
            <a:r>
              <a:rPr lang="en-GB" sz="4800" b="1" dirty="0">
                <a:solidFill>
                  <a:schemeClr val="tx1">
                    <a:lumMod val="85000"/>
                    <a:lumOff val="15000"/>
                  </a:schemeClr>
                </a:solidFill>
                <a:ea typeface="Times New Roman" panose="02020603050405020304" pitchFamily="18" charset="0"/>
                <a:cs typeface="Times New Roman" panose="02020603050405020304" pitchFamily="18" charset="0"/>
              </a:rPr>
              <a:t>I </a:t>
            </a:r>
            <a: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t>need to get my financial house in order so I</a:t>
            </a:r>
            <a:b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br>
            <a: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t> know what I’ve got and know what I can do. </a:t>
            </a:r>
            <a:b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br>
            <a: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t>Probably need to move some money around, so </a:t>
            </a:r>
            <a:b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br>
            <a:r>
              <a:rPr lang="en-GB" sz="4800" b="1" dirty="0">
                <a:solidFill>
                  <a:schemeClr val="tx1">
                    <a:lumMod val="85000"/>
                    <a:lumOff val="15000"/>
                  </a:schemeClr>
                </a:solidFill>
                <a:effectLst/>
                <a:ea typeface="Times New Roman" panose="02020603050405020304" pitchFamily="18" charset="0"/>
                <a:cs typeface="Times New Roman" panose="02020603050405020304" pitchFamily="18" charset="0"/>
              </a:rPr>
              <a:t>we don’t get clobbered by inheritance tax.”</a:t>
            </a:r>
            <a:endParaRPr lang="en-GB" sz="4800" b="1" dirty="0">
              <a:solidFill>
                <a:schemeClr val="tx1">
                  <a:lumMod val="85000"/>
                  <a:lumOff val="15000"/>
                </a:schemeClr>
              </a:solidFill>
              <a:effectLst/>
              <a:ea typeface="Calibri" panose="020F0502020204030204" pitchFamily="34" charset="0"/>
              <a:cs typeface="Times New Roman" panose="02020603050405020304" pitchFamily="18" charset="0"/>
            </a:endParaRP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5485856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78353-218B-1187-6238-160868A2698F}"/>
              </a:ext>
            </a:extLst>
          </p:cNvPr>
          <p:cNvSpPr txBox="1"/>
          <p:nvPr/>
        </p:nvSpPr>
        <p:spPr>
          <a:xfrm>
            <a:off x="3566969" y="5321133"/>
            <a:ext cx="17647455" cy="1978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8" tIns="38098" rIns="38098" bIns="38098" numCol="1" spcCol="38100" rtlCol="0" anchor="ctr">
            <a:spAutoFit/>
          </a:bodyPr>
          <a:lstStyle/>
          <a:p>
            <a:pPr algn="ctr" defTabSz="2438426"/>
            <a:r>
              <a:rPr lang="en-US" sz="4781" b="1" dirty="0"/>
              <a:t>In pairs, discuss some of your best and worst conversations</a:t>
            </a:r>
            <a:br>
              <a:rPr lang="en-US" sz="4781" b="1" dirty="0"/>
            </a:br>
            <a:r>
              <a:rPr lang="en-US" sz="4781" b="1" dirty="0"/>
              <a:t> with clients and are there any “morals of the story”?</a:t>
            </a:r>
          </a:p>
        </p:txBody>
      </p:sp>
    </p:spTree>
    <p:extLst>
      <p:ext uri="{BB962C8B-B14F-4D97-AF65-F5344CB8AC3E}">
        <p14:creationId xmlns:p14="http://schemas.microsoft.com/office/powerpoint/2010/main" val="210689451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1022C-EFB5-F5F9-733D-E3335ED5B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986" cy="13716000"/>
          </a:xfrm>
          <a:prstGeom prst="rect">
            <a:avLst/>
          </a:prstGeom>
        </p:spPr>
      </p:pic>
      <p:sp>
        <p:nvSpPr>
          <p:cNvPr id="4" name="TextBox 3">
            <a:extLst>
              <a:ext uri="{FF2B5EF4-FFF2-40B4-BE49-F238E27FC236}">
                <a16:creationId xmlns:a16="http://schemas.microsoft.com/office/drawing/2014/main" id="{72D0330A-7C2E-861F-3CED-9B203D3FFC3B}"/>
              </a:ext>
            </a:extLst>
          </p:cNvPr>
          <p:cNvSpPr txBox="1"/>
          <p:nvPr/>
        </p:nvSpPr>
        <p:spPr>
          <a:xfrm>
            <a:off x="11826104" y="3687312"/>
            <a:ext cx="5400515"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chemeClr val="tx1">
                    <a:lumMod val="85000"/>
                    <a:lumOff val="15000"/>
                  </a:schemeClr>
                </a:solidFill>
                <a:effectLst/>
                <a:uFillTx/>
                <a:latin typeface="+mj-lt"/>
                <a:ea typeface="+mj-ea"/>
                <a:cs typeface="+mj-cs"/>
                <a:sym typeface="Helvetica Neue"/>
              </a:rPr>
              <a:t>William and Wendy</a:t>
            </a:r>
          </a:p>
        </p:txBody>
      </p:sp>
      <p:sp>
        <p:nvSpPr>
          <p:cNvPr id="2" name="TextBox 1">
            <a:extLst>
              <a:ext uri="{FF2B5EF4-FFF2-40B4-BE49-F238E27FC236}">
                <a16:creationId xmlns:a16="http://schemas.microsoft.com/office/drawing/2014/main" id="{ABD98364-B52D-FE43-8129-6C0C295F438D}"/>
              </a:ext>
            </a:extLst>
          </p:cNvPr>
          <p:cNvSpPr txBox="1"/>
          <p:nvPr/>
        </p:nvSpPr>
        <p:spPr>
          <a:xfrm>
            <a:off x="10883752" y="5616892"/>
            <a:ext cx="11120030" cy="2482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GB" sz="4400" b="1" dirty="0">
                <a:solidFill>
                  <a:schemeClr val="tx1">
                    <a:lumMod val="85000"/>
                    <a:lumOff val="15000"/>
                  </a:schemeClr>
                </a:solidFill>
                <a:ea typeface="Calibri" panose="020F0502020204030204" pitchFamily="34" charset="0"/>
                <a:cs typeface="Times New Roman" panose="02020603050405020304" pitchFamily="18" charset="0"/>
              </a:rPr>
              <a:t>“O</a:t>
            </a:r>
            <a:r>
              <a:rPr lang="en-GB" sz="4400" b="1" dirty="0">
                <a:solidFill>
                  <a:schemeClr val="tx1">
                    <a:lumMod val="85000"/>
                    <a:lumOff val="15000"/>
                  </a:schemeClr>
                </a:solidFill>
                <a:effectLst/>
                <a:ea typeface="Calibri" panose="020F0502020204030204" pitchFamily="34" charset="0"/>
                <a:cs typeface="Times New Roman" panose="02020603050405020304" pitchFamily="18" charset="0"/>
              </a:rPr>
              <a:t>ur daughter wants to buy a house and </a:t>
            </a:r>
            <a:br>
              <a:rPr lang="en-GB" sz="4400" b="1" dirty="0">
                <a:solidFill>
                  <a:schemeClr val="tx1">
                    <a:lumMod val="85000"/>
                    <a:lumOff val="15000"/>
                  </a:schemeClr>
                </a:solidFill>
                <a:effectLst/>
                <a:ea typeface="Calibri" panose="020F0502020204030204" pitchFamily="34" charset="0"/>
                <a:cs typeface="Times New Roman" panose="02020603050405020304" pitchFamily="18" charset="0"/>
              </a:rPr>
            </a:br>
            <a:r>
              <a:rPr lang="en-GB" sz="4400" b="1" dirty="0">
                <a:solidFill>
                  <a:schemeClr val="tx1">
                    <a:lumMod val="85000"/>
                    <a:lumOff val="15000"/>
                  </a:schemeClr>
                </a:solidFill>
                <a:ea typeface="Calibri" panose="020F0502020204030204" pitchFamily="34" charset="0"/>
                <a:cs typeface="Times New Roman" panose="02020603050405020304" pitchFamily="18" charset="0"/>
              </a:rPr>
              <a:t>we’d </a:t>
            </a:r>
            <a:r>
              <a:rPr lang="en-GB" sz="4400" b="1" dirty="0">
                <a:solidFill>
                  <a:schemeClr val="tx1">
                    <a:lumMod val="85000"/>
                    <a:lumOff val="15000"/>
                  </a:schemeClr>
                </a:solidFill>
                <a:effectLst/>
                <a:ea typeface="Calibri" panose="020F0502020204030204" pitchFamily="34" charset="0"/>
                <a:cs typeface="Times New Roman" panose="02020603050405020304" pitchFamily="18" charset="0"/>
              </a:rPr>
              <a:t>like to double check we can </a:t>
            </a:r>
            <a:br>
              <a:rPr lang="en-GB" sz="4400" b="1" dirty="0">
                <a:solidFill>
                  <a:schemeClr val="tx1">
                    <a:lumMod val="85000"/>
                    <a:lumOff val="15000"/>
                  </a:schemeClr>
                </a:solidFill>
                <a:effectLst/>
                <a:ea typeface="Calibri" panose="020F0502020204030204" pitchFamily="34" charset="0"/>
                <a:cs typeface="Times New Roman" panose="02020603050405020304" pitchFamily="18" charset="0"/>
              </a:rPr>
            </a:br>
            <a:r>
              <a:rPr lang="en-GB" sz="4400" b="1" dirty="0">
                <a:solidFill>
                  <a:schemeClr val="tx1">
                    <a:lumMod val="85000"/>
                    <a:lumOff val="15000"/>
                  </a:schemeClr>
                </a:solidFill>
                <a:effectLst/>
                <a:ea typeface="Calibri" panose="020F0502020204030204" pitchFamily="34" charset="0"/>
                <a:cs typeface="Times New Roman" panose="02020603050405020304" pitchFamily="18" charset="0"/>
              </a:rPr>
              <a:t>afford to help her.”</a:t>
            </a:r>
            <a:r>
              <a:rPr lang="en-GB" sz="4400" b="1" dirty="0">
                <a:solidFill>
                  <a:schemeClr val="tx1">
                    <a:lumMod val="85000"/>
                    <a:lumOff val="15000"/>
                  </a:schemeClr>
                </a:solidFill>
                <a:effectLst/>
              </a:rPr>
              <a:t> </a:t>
            </a:r>
            <a:endParaRPr kumimoji="0" lang="en-US" sz="4400" b="1" i="0" u="none" strike="noStrike" cap="none" spc="0" normalizeH="0" baseline="0" dirty="0">
              <a:ln>
                <a:noFill/>
              </a:ln>
              <a:solidFill>
                <a:schemeClr val="tx1">
                  <a:lumMod val="85000"/>
                  <a:lumOff val="15000"/>
                </a:schemeClr>
              </a:solidFill>
              <a:effectLst/>
              <a:uFillTx/>
              <a:latin typeface="+mj-lt"/>
              <a:ea typeface="+mj-ea"/>
              <a:cs typeface="+mj-cs"/>
              <a:sym typeface="Helvetica Neue"/>
            </a:endParaRPr>
          </a:p>
        </p:txBody>
      </p:sp>
    </p:spTree>
    <p:extLst>
      <p:ext uri="{BB962C8B-B14F-4D97-AF65-F5344CB8AC3E}">
        <p14:creationId xmlns:p14="http://schemas.microsoft.com/office/powerpoint/2010/main" val="172190835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651ED-8B77-CBA5-75A6-5E8230B1AF2F}"/>
              </a:ext>
            </a:extLst>
          </p:cNvPr>
          <p:cNvPicPr>
            <a:picLocks noChangeAspect="1"/>
          </p:cNvPicPr>
          <p:nvPr/>
        </p:nvPicPr>
        <p:blipFill rotWithShape="1">
          <a:blip r:embed="rId2">
            <a:extLst>
              <a:ext uri="{28A0092B-C50C-407E-A947-70E740481C1C}">
                <a14:useLocalDpi xmlns:a14="http://schemas.microsoft.com/office/drawing/2010/main" val="0"/>
              </a:ext>
            </a:extLst>
          </a:blip>
          <a:srcRect t="18411" r="27326"/>
          <a:stretch/>
        </p:blipFill>
        <p:spPr>
          <a:xfrm>
            <a:off x="0" y="0"/>
            <a:ext cx="9372599" cy="13716000"/>
          </a:xfrm>
          <a:prstGeom prst="rect">
            <a:avLst/>
          </a:prstGeom>
        </p:spPr>
      </p:pic>
      <p:sp>
        <p:nvSpPr>
          <p:cNvPr id="4" name="TextBox 3">
            <a:extLst>
              <a:ext uri="{FF2B5EF4-FFF2-40B4-BE49-F238E27FC236}">
                <a16:creationId xmlns:a16="http://schemas.microsoft.com/office/drawing/2014/main" id="{A11B7F8D-E050-B7B3-10F2-2FB260AF6839}"/>
              </a:ext>
            </a:extLst>
          </p:cNvPr>
          <p:cNvSpPr txBox="1"/>
          <p:nvPr/>
        </p:nvSpPr>
        <p:spPr>
          <a:xfrm>
            <a:off x="12341236" y="4603792"/>
            <a:ext cx="8156077" cy="2565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t>Betty is r</a:t>
            </a:r>
            <a:r>
              <a:rPr kumimoji="0" lang="en-US" sz="4600" b="1" i="0" u="none" strike="noStrike" cap="none" spc="0" normalizeH="0" baseline="0" dirty="0">
                <a:ln>
                  <a:noFill/>
                </a:ln>
                <a:solidFill>
                  <a:srgbClr val="000000"/>
                </a:solidFill>
                <a:effectLst/>
                <a:uFillTx/>
                <a:latin typeface="+mj-lt"/>
                <a:ea typeface="+mj-ea"/>
                <a:cs typeface="+mj-cs"/>
                <a:sym typeface="Helvetica Neue"/>
              </a:rPr>
              <a:t>ecently </a:t>
            </a:r>
            <a:r>
              <a:rPr lang="en-US" b="1" dirty="0"/>
              <a:t>bereaved. </a:t>
            </a:r>
            <a:br>
              <a:rPr lang="en-US" b="1" dirty="0"/>
            </a:br>
            <a:r>
              <a:rPr lang="en-US" b="1" dirty="0"/>
              <a:t>She has very little </a:t>
            </a:r>
            <a:br>
              <a:rPr lang="en-US" b="1" dirty="0"/>
            </a:br>
            <a:r>
              <a:rPr lang="en-US" b="1" dirty="0"/>
              <a:t>grasp of her financial picture</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351422009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E412EF-C4B6-F1A9-5187-770DA2FBBDFF}"/>
              </a:ext>
            </a:extLst>
          </p:cNvPr>
          <p:cNvSpPr>
            <a:spLocks noGrp="1"/>
          </p:cNvSpPr>
          <p:nvPr>
            <p:ph type="body" sz="half" idx="13"/>
          </p:nvPr>
        </p:nvSpPr>
        <p:spPr>
          <a:xfrm>
            <a:off x="3651946" y="5697685"/>
            <a:ext cx="16439950" cy="2320633"/>
          </a:xfrm>
        </p:spPr>
        <p:txBody>
          <a:bodyPr/>
          <a:lstStyle/>
          <a:p>
            <a:r>
              <a:rPr lang="en-US" sz="5400" dirty="0"/>
              <a:t>Exercise: in pairs work around each question station to come up with a list of empathetic, useful and powerful questions – suitable for each person.</a:t>
            </a:r>
          </a:p>
        </p:txBody>
      </p:sp>
      <p:sp>
        <p:nvSpPr>
          <p:cNvPr id="3" name="Text Placeholder 2">
            <a:extLst>
              <a:ext uri="{FF2B5EF4-FFF2-40B4-BE49-F238E27FC236}">
                <a16:creationId xmlns:a16="http://schemas.microsoft.com/office/drawing/2014/main" id="{588139BB-8222-D39C-261F-33037F4EC37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0419743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2C63F-3078-D347-BF1A-6C1C791DCA39}"/>
              </a:ext>
            </a:extLst>
          </p:cNvPr>
          <p:cNvSpPr>
            <a:spLocks noGrp="1"/>
          </p:cNvSpPr>
          <p:nvPr>
            <p:ph type="body" sz="half" idx="13"/>
          </p:nvPr>
        </p:nvSpPr>
        <p:spPr>
          <a:xfrm>
            <a:off x="3651946" y="1761991"/>
            <a:ext cx="16439950" cy="10192019"/>
          </a:xfrm>
        </p:spPr>
        <p:txBody>
          <a:bodyPr/>
          <a:lstStyle/>
          <a:p>
            <a:pPr lvl="0"/>
            <a:endParaRPr lang="en-GB" sz="5400" dirty="0">
              <a:effectLst/>
              <a:ea typeface="Times New Roman" panose="02020603050405020304" pitchFamily="18" charset="0"/>
              <a:cs typeface="Times New Roman" panose="02020603050405020304" pitchFamily="18" charset="0"/>
            </a:endParaRPr>
          </a:p>
          <a:p>
            <a:pPr lvl="0"/>
            <a:r>
              <a:rPr lang="en-GB" sz="5400" dirty="0">
                <a:effectLst/>
                <a:ea typeface="Times New Roman" panose="02020603050405020304" pitchFamily="18" charset="0"/>
                <a:cs typeface="Times New Roman" panose="02020603050405020304" pitchFamily="18" charset="0"/>
              </a:rPr>
              <a:t>You mentioned xx on the phone… could you say a little more about it?</a:t>
            </a:r>
            <a:endParaRPr lang="en-GB" sz="5400" dirty="0">
              <a:effectLst/>
              <a:ea typeface="Calibri" panose="020F0502020204030204" pitchFamily="34" charset="0"/>
              <a:cs typeface="Times New Roman" panose="02020603050405020304" pitchFamily="18" charset="0"/>
            </a:endParaRPr>
          </a:p>
          <a:p>
            <a:pPr lvl="0"/>
            <a:r>
              <a:rPr lang="en-GB" sz="5400" dirty="0">
                <a:effectLst/>
                <a:ea typeface="Times New Roman" panose="02020603050405020304" pitchFamily="18" charset="0"/>
                <a:cs typeface="Times New Roman" panose="02020603050405020304" pitchFamily="18" charset="0"/>
              </a:rPr>
              <a:t>What are your concerns?</a:t>
            </a:r>
            <a:endParaRPr lang="en-GB" sz="5400" dirty="0">
              <a:effectLst/>
              <a:ea typeface="Calibri" panose="020F0502020204030204" pitchFamily="34" charset="0"/>
              <a:cs typeface="Times New Roman" panose="02020603050405020304" pitchFamily="18" charset="0"/>
            </a:endParaRPr>
          </a:p>
          <a:p>
            <a:pPr lvl="0"/>
            <a:r>
              <a:rPr lang="en-GB" sz="5400" dirty="0">
                <a:effectLst/>
                <a:ea typeface="Times New Roman" panose="02020603050405020304" pitchFamily="18" charset="0"/>
                <a:cs typeface="Times New Roman" panose="02020603050405020304" pitchFamily="18" charset="0"/>
              </a:rPr>
              <a:t>What’s the one thing that, if we could solve, would make everything we do together worthwhile?</a:t>
            </a:r>
            <a:endParaRPr lang="en-GB" sz="5400" dirty="0">
              <a:effectLst/>
              <a:ea typeface="Calibri" panose="020F0502020204030204" pitchFamily="34" charset="0"/>
              <a:cs typeface="Times New Roman" panose="02020603050405020304" pitchFamily="18" charset="0"/>
            </a:endParaRPr>
          </a:p>
          <a:p>
            <a:pPr lvl="0"/>
            <a:r>
              <a:rPr lang="en-GB" sz="5400" dirty="0">
                <a:effectLst/>
                <a:ea typeface="Times New Roman" panose="02020603050405020304" pitchFamily="18" charset="0"/>
                <a:cs typeface="Times New Roman" panose="02020603050405020304" pitchFamily="18" charset="0"/>
              </a:rPr>
              <a:t>On a scale of 1- 10, how happy are you with your finances?</a:t>
            </a:r>
            <a:endParaRPr lang="en-GB" sz="5400" dirty="0">
              <a:effectLst/>
              <a:ea typeface="Calibri" panose="020F0502020204030204" pitchFamily="34"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4C3A5C9F-92C6-FD4B-BB5E-371D66697F42}"/>
              </a:ext>
            </a:extLst>
          </p:cNvPr>
          <p:cNvSpPr>
            <a:spLocks noGrp="1"/>
          </p:cNvSpPr>
          <p:nvPr>
            <p:ph type="body" sz="quarter" idx="14"/>
          </p:nvPr>
        </p:nvSpPr>
        <p:spPr>
          <a:xfrm>
            <a:off x="4286945" y="938817"/>
            <a:ext cx="15810110" cy="741739"/>
          </a:xfrm>
        </p:spPr>
        <p:txBody>
          <a:bodyPr/>
          <a:lstStyle/>
          <a:p>
            <a:r>
              <a:rPr lang="en-US" dirty="0"/>
              <a:t>Identifying problems</a:t>
            </a:r>
          </a:p>
        </p:txBody>
      </p:sp>
    </p:spTree>
    <p:extLst>
      <p:ext uri="{BB962C8B-B14F-4D97-AF65-F5344CB8AC3E}">
        <p14:creationId xmlns:p14="http://schemas.microsoft.com/office/powerpoint/2010/main" val="3244887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6D493-0C18-CD4B-90A5-5CAE536B803C}"/>
              </a:ext>
            </a:extLst>
          </p:cNvPr>
          <p:cNvSpPr txBox="1"/>
          <p:nvPr/>
        </p:nvSpPr>
        <p:spPr>
          <a:xfrm>
            <a:off x="5543550" y="5812390"/>
            <a:ext cx="15680573"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Warning! Don’t jump into problem solvin</a:t>
            </a:r>
            <a:r>
              <a:rPr lang="en-US" b="1" dirty="0">
                <a:solidFill>
                  <a:srgbClr val="184B5F"/>
                </a:solidFill>
              </a:rPr>
              <a:t>g straightaway.</a:t>
            </a:r>
            <a:endParaRPr kumimoji="0" lang="en-US" sz="4600" b="1" i="0" u="none" strike="noStrike" cap="none" spc="0" normalizeH="0" baseline="0" dirty="0">
              <a:ln>
                <a:noFill/>
              </a:ln>
              <a:solidFill>
                <a:srgbClr val="184B5F"/>
              </a:solidFill>
              <a:effectLst/>
              <a:uFillTx/>
              <a:latin typeface="+mj-lt"/>
              <a:ea typeface="+mj-ea"/>
              <a:cs typeface="+mj-cs"/>
              <a:sym typeface="Helvetica Neue"/>
            </a:endParaRPr>
          </a:p>
        </p:txBody>
      </p:sp>
    </p:spTree>
    <p:extLst>
      <p:ext uri="{BB962C8B-B14F-4D97-AF65-F5344CB8AC3E}">
        <p14:creationId xmlns:p14="http://schemas.microsoft.com/office/powerpoint/2010/main" val="419790593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BC53C1-3D17-3DCD-E1F5-FDC21EDF6D32}"/>
              </a:ext>
            </a:extLst>
          </p:cNvPr>
          <p:cNvSpPr>
            <a:spLocks noGrp="1"/>
          </p:cNvSpPr>
          <p:nvPr>
            <p:ph type="body" sz="half" idx="13"/>
          </p:nvPr>
        </p:nvSpPr>
        <p:spPr>
          <a:xfrm>
            <a:off x="3003620" y="4015406"/>
            <a:ext cx="8716644" cy="6378667"/>
          </a:xfrm>
        </p:spPr>
        <p:txBody>
          <a:bodyPr/>
          <a:lstStyle/>
          <a:p>
            <a:pPr marL="0" indent="0">
              <a:buNone/>
            </a:pPr>
            <a:r>
              <a:rPr lang="en-US" sz="4800" b="1" dirty="0">
                <a:solidFill>
                  <a:srgbClr val="184B5F"/>
                </a:solidFill>
              </a:rPr>
              <a:t>A. Identifying problems</a:t>
            </a:r>
            <a:br>
              <a:rPr lang="en-US" sz="4800" b="1" dirty="0">
                <a:solidFill>
                  <a:srgbClr val="184B5F"/>
                </a:solidFill>
              </a:rPr>
            </a:br>
            <a:endParaRPr lang="en-US" sz="4800" b="1" dirty="0">
              <a:solidFill>
                <a:srgbClr val="184B5F"/>
              </a:solidFill>
            </a:endParaRPr>
          </a:p>
          <a:p>
            <a:pPr marL="0" indent="0">
              <a:buNone/>
            </a:pPr>
            <a:r>
              <a:rPr lang="en-US" sz="4800" b="1" dirty="0">
                <a:solidFill>
                  <a:srgbClr val="E63956"/>
                </a:solidFill>
              </a:rPr>
              <a:t>B. Getting to know them</a:t>
            </a:r>
            <a:br>
              <a:rPr lang="en-US" sz="4800" b="1" dirty="0">
                <a:solidFill>
                  <a:srgbClr val="E63956"/>
                </a:solidFill>
              </a:rPr>
            </a:br>
            <a:r>
              <a:rPr lang="en-US" sz="4800" b="1" dirty="0">
                <a:solidFill>
                  <a:srgbClr val="E63956"/>
                </a:solidFill>
              </a:rPr>
              <a:t>Focus on their history and current situation</a:t>
            </a:r>
          </a:p>
          <a:p>
            <a:pPr marL="0" indent="0">
              <a:buNone/>
            </a:pPr>
            <a:endParaRPr lang="en-US" sz="4800" b="1" dirty="0">
              <a:solidFill>
                <a:srgbClr val="184B5F"/>
              </a:solidFill>
            </a:endParaRPr>
          </a:p>
          <a:p>
            <a:endParaRPr lang="en-US" dirty="0"/>
          </a:p>
        </p:txBody>
      </p:sp>
      <p:sp>
        <p:nvSpPr>
          <p:cNvPr id="5" name="Text Placeholder 4">
            <a:extLst>
              <a:ext uri="{FF2B5EF4-FFF2-40B4-BE49-F238E27FC236}">
                <a16:creationId xmlns:a16="http://schemas.microsoft.com/office/drawing/2014/main" id="{963CEEA7-56CD-7F97-EAFA-0E8F223107C8}"/>
              </a:ext>
            </a:extLst>
          </p:cNvPr>
          <p:cNvSpPr>
            <a:spLocks noGrp="1"/>
          </p:cNvSpPr>
          <p:nvPr>
            <p:ph type="body" sz="quarter" idx="14"/>
          </p:nvPr>
        </p:nvSpPr>
        <p:spPr>
          <a:xfrm>
            <a:off x="12663736" y="4216167"/>
            <a:ext cx="8716644" cy="3696394"/>
          </a:xfrm>
        </p:spPr>
        <p:txBody>
          <a:bodyPr/>
          <a:lstStyle/>
          <a:p>
            <a:pPr marL="0" indent="0">
              <a:buNone/>
            </a:pPr>
            <a:r>
              <a:rPr lang="en-US" sz="4400" b="1" dirty="0">
                <a:solidFill>
                  <a:srgbClr val="184B5F"/>
                </a:solidFill>
              </a:rPr>
              <a:t>C. Clarifying their future</a:t>
            </a:r>
          </a:p>
          <a:p>
            <a:pPr marL="0" indent="0">
              <a:buNone/>
            </a:pPr>
            <a:br>
              <a:rPr lang="en-US" sz="4400" b="1" dirty="0">
                <a:solidFill>
                  <a:srgbClr val="184B5F"/>
                </a:solidFill>
              </a:rPr>
            </a:br>
            <a:r>
              <a:rPr lang="en-US" sz="4400" b="1" dirty="0">
                <a:solidFill>
                  <a:srgbClr val="184B5F"/>
                </a:solidFill>
              </a:rPr>
              <a:t>D. Managing expectations</a:t>
            </a:r>
          </a:p>
          <a:p>
            <a:endParaRPr lang="en-US" dirty="0"/>
          </a:p>
        </p:txBody>
      </p:sp>
      <p:sp>
        <p:nvSpPr>
          <p:cNvPr id="7" name="Text Placeholder 2">
            <a:extLst>
              <a:ext uri="{FF2B5EF4-FFF2-40B4-BE49-F238E27FC236}">
                <a16:creationId xmlns:a16="http://schemas.microsoft.com/office/drawing/2014/main" id="{CA222390-4B08-B9FF-3D60-CC2F39B009FD}"/>
              </a:ext>
            </a:extLst>
          </p:cNvPr>
          <p:cNvSpPr>
            <a:spLocks noGrp="1"/>
          </p:cNvSpPr>
          <p:nvPr>
            <p:ph type="body" sz="quarter" idx="15"/>
          </p:nvPr>
        </p:nvSpPr>
        <p:spPr>
          <a:xfrm>
            <a:off x="4286945" y="1113402"/>
            <a:ext cx="15810110" cy="714040"/>
          </a:xfrm>
        </p:spPr>
        <p:txBody>
          <a:bodyPr/>
          <a:lstStyle/>
          <a:p>
            <a:pPr marL="0" indent="0" algn="ctr">
              <a:buNone/>
            </a:pPr>
            <a:r>
              <a:rPr lang="en-US" b="1" dirty="0">
                <a:solidFill>
                  <a:srgbClr val="E63956"/>
                </a:solidFill>
              </a:rPr>
              <a:t>4 areas of questions for a first meeting</a:t>
            </a:r>
          </a:p>
        </p:txBody>
      </p:sp>
    </p:spTree>
    <p:extLst>
      <p:ext uri="{BB962C8B-B14F-4D97-AF65-F5344CB8AC3E}">
        <p14:creationId xmlns:p14="http://schemas.microsoft.com/office/powerpoint/2010/main" val="387717913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1FD55-A2E1-A22C-A8C3-08C17C94F6F4}"/>
              </a:ext>
            </a:extLst>
          </p:cNvPr>
          <p:cNvSpPr>
            <a:spLocks noGrp="1"/>
          </p:cNvSpPr>
          <p:nvPr>
            <p:ph type="body" sz="half" idx="13"/>
          </p:nvPr>
        </p:nvSpPr>
        <p:spPr>
          <a:xfrm>
            <a:off x="11369924" y="4807390"/>
            <a:ext cx="9974143" cy="2565316"/>
          </a:xfrm>
        </p:spPr>
        <p:txBody>
          <a:bodyPr/>
          <a:lstStyle/>
          <a:p>
            <a:pPr marL="0" indent="0">
              <a:buNone/>
            </a:pPr>
            <a:r>
              <a:rPr lang="en-US" dirty="0"/>
              <a:t>“</a:t>
            </a:r>
            <a:r>
              <a:rPr lang="en-US" b="1" dirty="0"/>
              <a:t>Relationships are built through exchanges of stories”</a:t>
            </a:r>
          </a:p>
          <a:p>
            <a:pPr marL="0" indent="0">
              <a:buNone/>
            </a:pPr>
            <a:r>
              <a:rPr lang="en-US" b="1" dirty="0"/>
              <a:t>Mitch Anthony</a:t>
            </a:r>
          </a:p>
        </p:txBody>
      </p:sp>
      <p:sp>
        <p:nvSpPr>
          <p:cNvPr id="3" name="Text Placeholder 2">
            <a:extLst>
              <a:ext uri="{FF2B5EF4-FFF2-40B4-BE49-F238E27FC236}">
                <a16:creationId xmlns:a16="http://schemas.microsoft.com/office/drawing/2014/main" id="{DA3101CF-7ADE-4B96-83B8-E2696C48F68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12807925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1. Identify and overcome common barriers to effective communication…"/>
          <p:cNvSpPr txBox="1"/>
          <p:nvPr/>
        </p:nvSpPr>
        <p:spPr>
          <a:xfrm>
            <a:off x="7719385" y="6623011"/>
            <a:ext cx="8945229" cy="71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8" tIns="38098" rIns="38098" bIns="38098" anchor="ctr">
            <a:spAutoFit/>
          </a:bodyPr>
          <a:lstStyle/>
          <a:p>
            <a:pPr>
              <a:buSzPct val="100000"/>
              <a:defRPr b="1" spc="-138">
                <a:solidFill>
                  <a:srgbClr val="E53956"/>
                </a:solidFill>
              </a:defRPr>
            </a:pPr>
            <a:endParaRPr lang="en-GB" dirty="0"/>
          </a:p>
        </p:txBody>
      </p:sp>
      <p:sp>
        <p:nvSpPr>
          <p:cNvPr id="282" name="The workshop itself Learning Objectives"/>
          <p:cNvSpPr txBox="1"/>
          <p:nvPr/>
        </p:nvSpPr>
        <p:spPr>
          <a:xfrm>
            <a:off x="4286945" y="919503"/>
            <a:ext cx="15810111" cy="1101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8" tIns="38098" rIns="38098" bIns="38098" anchor="ctr">
            <a:spAutoFit/>
          </a:bodyPr>
          <a:lstStyle/>
          <a:p>
            <a:pPr algn="ctr">
              <a:defRPr sz="3400" b="1" spc="-102">
                <a:solidFill>
                  <a:srgbClr val="E53956"/>
                </a:solidFill>
              </a:defRPr>
            </a:pPr>
            <a:br>
              <a:rPr dirty="0"/>
            </a:br>
            <a:r>
              <a:rPr lang="en-GB" sz="4000" dirty="0"/>
              <a:t>Establishing context/permission</a:t>
            </a:r>
            <a:endParaRPr lang="en-GB" sz="4000" spc="-142" dirty="0">
              <a:solidFill>
                <a:srgbClr val="184B5F"/>
              </a:solidFill>
            </a:endParaRPr>
          </a:p>
        </p:txBody>
      </p:sp>
      <p:sp>
        <p:nvSpPr>
          <p:cNvPr id="283" name="1. Identify and overcome common barriers to effective communication…"/>
          <p:cNvSpPr txBox="1"/>
          <p:nvPr/>
        </p:nvSpPr>
        <p:spPr>
          <a:xfrm>
            <a:off x="12517899" y="6021933"/>
            <a:ext cx="9076104" cy="71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8" tIns="38098" rIns="38098" bIns="38098" anchor="ctr">
            <a:spAutoFit/>
          </a:bodyPr>
          <a:lstStyle/>
          <a:p>
            <a:pPr>
              <a:buSzPct val="100000"/>
              <a:defRPr b="1" spc="-138">
                <a:solidFill>
                  <a:srgbClr val="FF6B35"/>
                </a:solidFill>
              </a:defRPr>
            </a:pPr>
            <a:endParaRPr dirty="0"/>
          </a:p>
        </p:txBody>
      </p:sp>
      <p:sp>
        <p:nvSpPr>
          <p:cNvPr id="2" name="TextBox 1">
            <a:extLst>
              <a:ext uri="{FF2B5EF4-FFF2-40B4-BE49-F238E27FC236}">
                <a16:creationId xmlns:a16="http://schemas.microsoft.com/office/drawing/2014/main" id="{37779F8C-9033-AC22-02DE-8E03AB3BB0F5}"/>
              </a:ext>
            </a:extLst>
          </p:cNvPr>
          <p:cNvSpPr txBox="1"/>
          <p:nvPr/>
        </p:nvSpPr>
        <p:spPr>
          <a:xfrm>
            <a:off x="5243726" y="5096294"/>
            <a:ext cx="14954413" cy="2565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“If you don’t mind, I’d like to spend a little bit of time</a:t>
            </a:r>
            <a:br>
              <a:rPr lang="en-US" b="1" dirty="0">
                <a:solidFill>
                  <a:srgbClr val="184B5F"/>
                </a:solidFill>
              </a:rPr>
            </a:br>
            <a:r>
              <a:rPr lang="en-US" b="1" dirty="0">
                <a:solidFill>
                  <a:srgbClr val="184B5F"/>
                </a:solidFill>
              </a:rPr>
              <a:t>getting to know you so that I’m in a stronger position</a:t>
            </a:r>
            <a:br>
              <a:rPr lang="en-US" b="1" dirty="0">
                <a:solidFill>
                  <a:srgbClr val="184B5F"/>
                </a:solidFill>
              </a:rPr>
            </a:br>
            <a:r>
              <a:rPr lang="en-US" b="1" dirty="0">
                <a:solidFill>
                  <a:srgbClr val="184B5F"/>
                </a:solidFill>
              </a:rPr>
              <a:t>to advise you…”</a:t>
            </a:r>
            <a:endParaRPr kumimoji="0" lang="en-US" sz="4600" b="1" i="0" u="none" strike="noStrike" cap="none" spc="0" normalizeH="0" baseline="0" dirty="0">
              <a:ln>
                <a:noFill/>
              </a:ln>
              <a:solidFill>
                <a:srgbClr val="184B5F"/>
              </a:solidFill>
              <a:effectLst/>
              <a:uFillTx/>
              <a:latin typeface="+mj-lt"/>
              <a:ea typeface="+mj-ea"/>
              <a:cs typeface="+mj-cs"/>
              <a:sym typeface="Helvetica Neue"/>
            </a:endParaRPr>
          </a:p>
        </p:txBody>
      </p:sp>
    </p:spTree>
    <p:extLst>
      <p:ext uri="{BB962C8B-B14F-4D97-AF65-F5344CB8AC3E}">
        <p14:creationId xmlns:p14="http://schemas.microsoft.com/office/powerpoint/2010/main" val="3260831451"/>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D50384-377B-65EF-4391-C0FFB8E00C9F}"/>
              </a:ext>
            </a:extLst>
          </p:cNvPr>
          <p:cNvSpPr txBox="1"/>
          <p:nvPr/>
        </p:nvSpPr>
        <p:spPr>
          <a:xfrm>
            <a:off x="988929" y="3680066"/>
            <a:ext cx="23185832" cy="5492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algn="ctr"/>
            <a:r>
              <a:rPr lang="en-GB" sz="4400" b="1" dirty="0">
                <a:ea typeface="Calibri" panose="020F0502020204030204" pitchFamily="34" charset="0"/>
                <a:cs typeface="Times New Roman" panose="02020603050405020304" pitchFamily="18" charset="0"/>
              </a:rPr>
              <a:t>You’ve initially t</a:t>
            </a:r>
            <a:r>
              <a:rPr lang="en-GB" sz="4400" b="1" dirty="0">
                <a:solidFill>
                  <a:srgbClr val="000000"/>
                </a:solidFill>
                <a:effectLst/>
                <a:ea typeface="Calibri" panose="020F0502020204030204" pitchFamily="34" charset="0"/>
                <a:cs typeface="Times New Roman" panose="02020603050405020304" pitchFamily="18" charset="0"/>
              </a:rPr>
              <a:t>alked about their IHT issue/current problem, then you pivot to:</a:t>
            </a:r>
          </a:p>
          <a:p>
            <a:pPr algn="ctr"/>
            <a:r>
              <a:rPr lang="en-GB" sz="4400" b="1" dirty="0">
                <a:solidFill>
                  <a:srgbClr val="000000"/>
                </a:solidFill>
                <a:effectLst/>
                <a:ea typeface="Calibri" panose="020F0502020204030204" pitchFamily="34" charset="0"/>
                <a:cs typeface="Times New Roman" panose="02020603050405020304" pitchFamily="18" charset="0"/>
              </a:rPr>
              <a:t>“As a financial adviser, I don’t feel I have the right to recommend</a:t>
            </a:r>
            <a:br>
              <a:rPr lang="en-GB" sz="4400" b="1" dirty="0">
                <a:solidFill>
                  <a:srgbClr val="000000"/>
                </a:solidFill>
                <a:effectLst/>
                <a:ea typeface="Calibri" panose="020F0502020204030204" pitchFamily="34" charset="0"/>
                <a:cs typeface="Times New Roman" panose="02020603050405020304" pitchFamily="18" charset="0"/>
              </a:rPr>
            </a:br>
            <a:r>
              <a:rPr lang="en-GB" sz="4400" b="1" dirty="0">
                <a:solidFill>
                  <a:srgbClr val="000000"/>
                </a:solidFill>
                <a:effectLst/>
                <a:ea typeface="Calibri" panose="020F0502020204030204" pitchFamily="34" charset="0"/>
                <a:cs typeface="Times New Roman" panose="02020603050405020304" pitchFamily="18" charset="0"/>
              </a:rPr>
              <a:t>what you do with your money until I’ve got to know you a little better – </a:t>
            </a:r>
            <a:br>
              <a:rPr lang="en-GB" sz="4400" b="1" dirty="0">
                <a:solidFill>
                  <a:srgbClr val="000000"/>
                </a:solidFill>
                <a:effectLst/>
                <a:ea typeface="Calibri" panose="020F0502020204030204" pitchFamily="34" charset="0"/>
                <a:cs typeface="Times New Roman" panose="02020603050405020304" pitchFamily="18" charset="0"/>
              </a:rPr>
            </a:br>
            <a:r>
              <a:rPr lang="en-GB" sz="4400" b="1" dirty="0">
                <a:solidFill>
                  <a:srgbClr val="000000"/>
                </a:solidFill>
                <a:effectLst/>
                <a:ea typeface="Calibri" panose="020F0502020204030204" pitchFamily="34" charset="0"/>
                <a:cs typeface="Times New Roman" panose="02020603050405020304" pitchFamily="18" charset="0"/>
              </a:rPr>
              <a:t>so before I can fully answer your IHT question, if you don’t mind, can I ask you a </a:t>
            </a:r>
            <a:r>
              <a:rPr lang="en-GB" sz="4400" b="1" dirty="0">
                <a:ea typeface="Calibri" panose="020F0502020204030204" pitchFamily="34" charset="0"/>
                <a:cs typeface="Times New Roman" panose="02020603050405020304" pitchFamily="18" charset="0"/>
              </a:rPr>
              <a:t>few </a:t>
            </a:r>
            <a:br>
              <a:rPr lang="en-GB" sz="4400" b="1" dirty="0">
                <a:ea typeface="Calibri" panose="020F0502020204030204" pitchFamily="34" charset="0"/>
                <a:cs typeface="Times New Roman" panose="02020603050405020304" pitchFamily="18" charset="0"/>
              </a:rPr>
            </a:br>
            <a:r>
              <a:rPr lang="en-GB" sz="4400" b="1" dirty="0">
                <a:ea typeface="Calibri" panose="020F0502020204030204" pitchFamily="34" charset="0"/>
                <a:cs typeface="Times New Roman" panose="02020603050405020304" pitchFamily="18" charset="0"/>
              </a:rPr>
              <a:t>questions?”</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2" name="TextBox 1">
            <a:extLst>
              <a:ext uri="{FF2B5EF4-FFF2-40B4-BE49-F238E27FC236}">
                <a16:creationId xmlns:a16="http://schemas.microsoft.com/office/drawing/2014/main" id="{36DADDCD-0989-C505-0E76-08EE2B5E4E42}"/>
              </a:ext>
            </a:extLst>
          </p:cNvPr>
          <p:cNvSpPr txBox="1"/>
          <p:nvPr/>
        </p:nvSpPr>
        <p:spPr>
          <a:xfrm>
            <a:off x="6122540" y="878440"/>
            <a:ext cx="12918599"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Gaining permission to ask personal questions</a:t>
            </a:r>
          </a:p>
        </p:txBody>
      </p:sp>
    </p:spTree>
    <p:extLst>
      <p:ext uri="{BB962C8B-B14F-4D97-AF65-F5344CB8AC3E}">
        <p14:creationId xmlns:p14="http://schemas.microsoft.com/office/powerpoint/2010/main" val="51513221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322B4-5235-C0E3-7342-AAD1FE840913}"/>
              </a:ext>
            </a:extLst>
          </p:cNvPr>
          <p:cNvSpPr>
            <a:spLocks noGrp="1"/>
          </p:cNvSpPr>
          <p:nvPr>
            <p:ph type="body" sz="half" idx="13"/>
          </p:nvPr>
        </p:nvSpPr>
        <p:spPr>
          <a:xfrm>
            <a:off x="3026222" y="4739977"/>
            <a:ext cx="18125293" cy="5307605"/>
          </a:xfrm>
        </p:spPr>
        <p:txBody>
          <a:bodyPr/>
          <a:lstStyle/>
          <a:p>
            <a:pPr marL="0" indent="0" algn="ctr">
              <a:buNone/>
            </a:pPr>
            <a:r>
              <a:rPr lang="en-GB" sz="4800" b="1" dirty="0">
                <a:solidFill>
                  <a:schemeClr val="tx1">
                    <a:lumMod val="85000"/>
                    <a:lumOff val="15000"/>
                  </a:schemeClr>
                </a:solidFill>
                <a:effectLst/>
                <a:ea typeface="Times New Roman" panose="02020603050405020304" pitchFamily="18" charset="0"/>
              </a:rPr>
              <a:t>We can certainly help with a modelling exercise. </a:t>
            </a:r>
            <a:r>
              <a:rPr lang="en-GB" sz="4800" b="1" dirty="0">
                <a:solidFill>
                  <a:schemeClr val="tx1">
                    <a:lumMod val="85000"/>
                    <a:lumOff val="15000"/>
                  </a:schemeClr>
                </a:solidFill>
                <a:ea typeface="Times New Roman" panose="02020603050405020304" pitchFamily="18" charset="0"/>
              </a:rPr>
              <a:t>A</a:t>
            </a:r>
            <a:r>
              <a:rPr lang="en-GB" sz="4800" b="1" dirty="0">
                <a:solidFill>
                  <a:schemeClr val="tx1">
                    <a:lumMod val="85000"/>
                    <a:lumOff val="15000"/>
                  </a:schemeClr>
                </a:solidFill>
                <a:effectLst/>
                <a:ea typeface="Times New Roman" panose="02020603050405020304" pitchFamily="18" charset="0"/>
              </a:rPr>
              <a:t>nd to do this we’d need to understand more about what you’re hoping to do with your time.  </a:t>
            </a:r>
          </a:p>
          <a:p>
            <a:pPr marL="0" indent="0" algn="ctr">
              <a:buNone/>
            </a:pPr>
            <a:r>
              <a:rPr lang="en-GB" sz="4800" b="1" dirty="0">
                <a:solidFill>
                  <a:schemeClr val="tx1">
                    <a:lumMod val="85000"/>
                    <a:lumOff val="15000"/>
                  </a:schemeClr>
                </a:solidFill>
                <a:effectLst/>
                <a:ea typeface="Times New Roman" panose="02020603050405020304" pitchFamily="18" charset="0"/>
              </a:rPr>
              <a:t>As I said, we believe money is tool to fund a fulfilling life – so the way we work is that we’d need to get a picture </a:t>
            </a:r>
            <a:br>
              <a:rPr lang="en-GB" sz="4800" b="1" dirty="0">
                <a:solidFill>
                  <a:schemeClr val="tx1">
                    <a:lumMod val="85000"/>
                    <a:lumOff val="15000"/>
                  </a:schemeClr>
                </a:solidFill>
                <a:effectLst/>
                <a:ea typeface="Times New Roman" panose="02020603050405020304" pitchFamily="18" charset="0"/>
              </a:rPr>
            </a:br>
            <a:r>
              <a:rPr lang="en-GB" sz="4800" b="1" dirty="0">
                <a:solidFill>
                  <a:schemeClr val="tx1">
                    <a:lumMod val="85000"/>
                    <a:lumOff val="15000"/>
                  </a:schemeClr>
                </a:solidFill>
                <a:effectLst/>
                <a:ea typeface="Times New Roman" panose="02020603050405020304" pitchFamily="18" charset="0"/>
              </a:rPr>
              <a:t>of what that might look like for you – taking into account any changes and challenges we anticipate, and then price </a:t>
            </a:r>
            <a:r>
              <a:rPr lang="en-GB" sz="4800" b="1" dirty="0">
                <a:solidFill>
                  <a:schemeClr val="tx1">
                    <a:lumMod val="85000"/>
                    <a:lumOff val="15000"/>
                  </a:schemeClr>
                </a:solidFill>
                <a:ea typeface="Times New Roman" panose="02020603050405020304" pitchFamily="18" charset="0"/>
              </a:rPr>
              <a:t>it</a:t>
            </a:r>
            <a:r>
              <a:rPr lang="en-GB" sz="4800" b="1" dirty="0">
                <a:solidFill>
                  <a:schemeClr val="tx1">
                    <a:lumMod val="85000"/>
                    <a:lumOff val="15000"/>
                  </a:schemeClr>
                </a:solidFill>
                <a:effectLst/>
                <a:ea typeface="Times New Roman" panose="02020603050405020304" pitchFamily="18" charset="0"/>
              </a:rPr>
              <a:t> up.</a:t>
            </a:r>
            <a:endParaRPr lang="en-US" dirty="0"/>
          </a:p>
        </p:txBody>
      </p:sp>
      <p:sp>
        <p:nvSpPr>
          <p:cNvPr id="3" name="Text Placeholder 2">
            <a:extLst>
              <a:ext uri="{FF2B5EF4-FFF2-40B4-BE49-F238E27FC236}">
                <a16:creationId xmlns:a16="http://schemas.microsoft.com/office/drawing/2014/main" id="{3EEC2D1D-4DA4-131B-32F8-96982C4A4B8E}"/>
              </a:ext>
            </a:extLst>
          </p:cNvPr>
          <p:cNvSpPr txBox="1">
            <a:spLocks noGrp="1"/>
          </p:cNvSpPr>
          <p:nvPr>
            <p:ph type="body" sz="quarter" idx="15"/>
          </p:nvPr>
        </p:nvSpPr>
        <p:spPr>
          <a:xfrm>
            <a:off x="5221704" y="824465"/>
            <a:ext cx="14876045"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74E68"/>
                </a:solidFill>
                <a:effectLst/>
                <a:uFillTx/>
                <a:latin typeface="+mj-lt"/>
                <a:ea typeface="+mj-ea"/>
                <a:cs typeface="+mj-cs"/>
                <a:sym typeface="Helvetica Neue"/>
              </a:rPr>
              <a:t>Gaining permission to ask personal questions</a:t>
            </a:r>
          </a:p>
        </p:txBody>
      </p:sp>
    </p:spTree>
    <p:extLst>
      <p:ext uri="{BB962C8B-B14F-4D97-AF65-F5344CB8AC3E}">
        <p14:creationId xmlns:p14="http://schemas.microsoft.com/office/powerpoint/2010/main" val="1331137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82D2A-12DE-354D-9EFE-8C221295C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1114425"/>
            <a:ext cx="12629659" cy="10528650"/>
          </a:xfrm>
          <a:prstGeom prst="rect">
            <a:avLst/>
          </a:prstGeom>
        </p:spPr>
      </p:pic>
      <p:sp>
        <p:nvSpPr>
          <p:cNvPr id="2" name="TextBox 1">
            <a:extLst>
              <a:ext uri="{FF2B5EF4-FFF2-40B4-BE49-F238E27FC236}">
                <a16:creationId xmlns:a16="http://schemas.microsoft.com/office/drawing/2014/main" id="{F61F0E80-18C9-2D45-8F8E-12A2A52D9544}"/>
              </a:ext>
            </a:extLst>
          </p:cNvPr>
          <p:cNvSpPr txBox="1"/>
          <p:nvPr/>
        </p:nvSpPr>
        <p:spPr>
          <a:xfrm>
            <a:off x="13373100" y="12025264"/>
            <a:ext cx="9526645" cy="11526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Helvetica Neue"/>
              </a:rPr>
              <a:t>Vouched For, Client Experience Report, 22 </a:t>
            </a:r>
          </a:p>
        </p:txBody>
      </p:sp>
    </p:spTree>
    <p:extLst>
      <p:ext uri="{BB962C8B-B14F-4D97-AF65-F5344CB8AC3E}">
        <p14:creationId xmlns:p14="http://schemas.microsoft.com/office/powerpoint/2010/main" val="3202552817"/>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BC0E2-3A34-D06F-610A-A45E78403637}"/>
              </a:ext>
            </a:extLst>
          </p:cNvPr>
          <p:cNvSpPr>
            <a:spLocks noGrp="1"/>
          </p:cNvSpPr>
          <p:nvPr>
            <p:ph type="body" sz="half" idx="13"/>
          </p:nvPr>
        </p:nvSpPr>
        <p:spPr>
          <a:xfrm>
            <a:off x="3874168" y="4136556"/>
            <a:ext cx="16416547" cy="1351137"/>
          </a:xfrm>
        </p:spPr>
        <p:txBody>
          <a:bodyPr/>
          <a:lstStyle/>
          <a:p>
            <a:pPr marL="0" indent="0">
              <a:buNone/>
            </a:pPr>
            <a:r>
              <a:rPr lang="en-US" dirty="0"/>
              <a:t>“</a:t>
            </a:r>
            <a:r>
              <a:rPr lang="en-US" dirty="0">
                <a:solidFill>
                  <a:srgbClr val="184B5F"/>
                </a:solidFill>
              </a:rPr>
              <a:t>Not sure if anyone’s ever asked you this before…Have you ever had an experience that you would describe as defining?”</a:t>
            </a:r>
          </a:p>
        </p:txBody>
      </p:sp>
      <p:sp>
        <p:nvSpPr>
          <p:cNvPr id="4" name="Text Placeholder 3">
            <a:extLst>
              <a:ext uri="{FF2B5EF4-FFF2-40B4-BE49-F238E27FC236}">
                <a16:creationId xmlns:a16="http://schemas.microsoft.com/office/drawing/2014/main" id="{75117001-1540-EC17-C098-B8422B47FE04}"/>
              </a:ext>
            </a:extLst>
          </p:cNvPr>
          <p:cNvSpPr>
            <a:spLocks noGrp="1"/>
          </p:cNvSpPr>
          <p:nvPr>
            <p:ph type="body" sz="quarter" idx="15"/>
          </p:nvPr>
        </p:nvSpPr>
        <p:spPr>
          <a:xfrm>
            <a:off x="4286945" y="938817"/>
            <a:ext cx="15810110" cy="741739"/>
          </a:xfrm>
        </p:spPr>
        <p:txBody>
          <a:bodyPr/>
          <a:lstStyle/>
          <a:p>
            <a:r>
              <a:rPr lang="en-US" dirty="0"/>
              <a:t>Level 3 questions (history)</a:t>
            </a:r>
          </a:p>
        </p:txBody>
      </p:sp>
      <p:sp>
        <p:nvSpPr>
          <p:cNvPr id="5" name="TextBox 4">
            <a:extLst>
              <a:ext uri="{FF2B5EF4-FFF2-40B4-BE49-F238E27FC236}">
                <a16:creationId xmlns:a16="http://schemas.microsoft.com/office/drawing/2014/main" id="{DB44AC29-7583-4C8E-B7E8-2ED4DD31E088}"/>
              </a:ext>
            </a:extLst>
          </p:cNvPr>
          <p:cNvSpPr txBox="1"/>
          <p:nvPr/>
        </p:nvSpPr>
        <p:spPr>
          <a:xfrm>
            <a:off x="3515994" y="6336269"/>
            <a:ext cx="17636236" cy="2505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dirty="0">
                <a:solidFill>
                  <a:srgbClr val="184B5F"/>
                </a:solidFill>
              </a:rPr>
              <a:t>“Have you made any financial promises to yourself about money?”</a:t>
            </a: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
        <p:nvSpPr>
          <p:cNvPr id="6" name="TextBox 5">
            <a:extLst>
              <a:ext uri="{FF2B5EF4-FFF2-40B4-BE49-F238E27FC236}">
                <a16:creationId xmlns:a16="http://schemas.microsoft.com/office/drawing/2014/main" id="{5B0D3F43-4543-F370-A5F0-6917039FF6C4}"/>
              </a:ext>
            </a:extLst>
          </p:cNvPr>
          <p:cNvSpPr txBox="1"/>
          <p:nvPr/>
        </p:nvSpPr>
        <p:spPr>
          <a:xfrm>
            <a:off x="4286945" y="8841568"/>
            <a:ext cx="17764476" cy="192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Remember money isn’t talked about openly, you might be the only </a:t>
            </a:r>
            <a:br>
              <a:rPr kumimoji="0" lang="en-US" sz="4600" b="0" i="0" u="none" strike="noStrike" cap="none" spc="0" normalizeH="0" baseline="0" dirty="0">
                <a:ln>
                  <a:noFill/>
                </a:ln>
                <a:solidFill>
                  <a:srgbClr val="000000"/>
                </a:solidFill>
                <a:effectLst/>
                <a:uFillTx/>
                <a:latin typeface="+mj-lt"/>
                <a:ea typeface="+mj-ea"/>
                <a:cs typeface="+mj-cs"/>
                <a:sym typeface="Helvetica Neue"/>
              </a:rPr>
            </a:br>
            <a:r>
              <a:rPr kumimoji="0" lang="en-US" sz="4600" b="0" i="0" u="none" strike="noStrike" cap="none" spc="0" normalizeH="0" baseline="0" dirty="0">
                <a:ln>
                  <a:noFill/>
                </a:ln>
                <a:solidFill>
                  <a:srgbClr val="000000"/>
                </a:solidFill>
                <a:effectLst/>
                <a:uFillTx/>
                <a:latin typeface="+mj-lt"/>
                <a:ea typeface="+mj-ea"/>
                <a:cs typeface="+mj-cs"/>
                <a:sym typeface="Helvetica Neue"/>
              </a:rPr>
              <a:t>person they tell</a:t>
            </a:r>
          </a:p>
        </p:txBody>
      </p:sp>
    </p:spTree>
    <p:extLst>
      <p:ext uri="{BB962C8B-B14F-4D97-AF65-F5344CB8AC3E}">
        <p14:creationId xmlns:p14="http://schemas.microsoft.com/office/powerpoint/2010/main" val="3938708940"/>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BC53C1-3D17-3DCD-E1F5-FDC21EDF6D32}"/>
              </a:ext>
            </a:extLst>
          </p:cNvPr>
          <p:cNvSpPr>
            <a:spLocks noGrp="1"/>
          </p:cNvSpPr>
          <p:nvPr>
            <p:ph type="body" sz="half" idx="13"/>
          </p:nvPr>
        </p:nvSpPr>
        <p:spPr>
          <a:xfrm>
            <a:off x="3003620" y="4216167"/>
            <a:ext cx="8716644" cy="7098864"/>
          </a:xfrm>
        </p:spPr>
        <p:txBody>
          <a:bodyPr/>
          <a:lstStyle/>
          <a:p>
            <a:pPr marL="0" indent="0">
              <a:buNone/>
            </a:pPr>
            <a:r>
              <a:rPr lang="en-US" sz="4800" b="1" dirty="0">
                <a:solidFill>
                  <a:srgbClr val="184B5F"/>
                </a:solidFill>
              </a:rPr>
              <a:t>A. Identifying problems</a:t>
            </a:r>
            <a:br>
              <a:rPr lang="en-US" sz="4800" b="1" dirty="0">
                <a:solidFill>
                  <a:srgbClr val="184B5F"/>
                </a:solidFill>
              </a:rPr>
            </a:br>
            <a:br>
              <a:rPr lang="en-US" sz="4800" b="1" dirty="0">
                <a:solidFill>
                  <a:srgbClr val="184B5F"/>
                </a:solidFill>
              </a:rPr>
            </a:br>
            <a:r>
              <a:rPr lang="en-US" sz="4800" b="1" dirty="0">
                <a:solidFill>
                  <a:srgbClr val="184B5F"/>
                </a:solidFill>
              </a:rPr>
              <a:t>B. Getting to know them</a:t>
            </a:r>
            <a:br>
              <a:rPr lang="en-US" sz="4800" b="1" dirty="0">
                <a:solidFill>
                  <a:srgbClr val="184B5F"/>
                </a:solidFill>
              </a:rPr>
            </a:br>
            <a:r>
              <a:rPr lang="en-US" sz="4800" b="1" dirty="0">
                <a:solidFill>
                  <a:srgbClr val="184B5F"/>
                </a:solidFill>
              </a:rPr>
              <a:t>Focus on their history and </a:t>
            </a:r>
            <a:r>
              <a:rPr lang="en-US" sz="4800" b="1" dirty="0">
                <a:solidFill>
                  <a:srgbClr val="E63956"/>
                </a:solidFill>
              </a:rPr>
              <a:t>current situation</a:t>
            </a:r>
          </a:p>
          <a:p>
            <a:pPr marL="0" indent="0">
              <a:buNone/>
            </a:pPr>
            <a:endParaRPr lang="en-US" sz="4800" b="1" dirty="0">
              <a:solidFill>
                <a:srgbClr val="184B5F"/>
              </a:solidFill>
            </a:endParaRPr>
          </a:p>
          <a:p>
            <a:pPr marL="0" indent="0">
              <a:buNone/>
            </a:pPr>
            <a:endParaRPr lang="en-US" sz="4800" b="1" dirty="0">
              <a:solidFill>
                <a:srgbClr val="184B5F"/>
              </a:solidFill>
            </a:endParaRPr>
          </a:p>
          <a:p>
            <a:endParaRPr lang="en-US" dirty="0"/>
          </a:p>
        </p:txBody>
      </p:sp>
      <p:sp>
        <p:nvSpPr>
          <p:cNvPr id="5" name="Text Placeholder 4">
            <a:extLst>
              <a:ext uri="{FF2B5EF4-FFF2-40B4-BE49-F238E27FC236}">
                <a16:creationId xmlns:a16="http://schemas.microsoft.com/office/drawing/2014/main" id="{963CEEA7-56CD-7F97-EAFA-0E8F223107C8}"/>
              </a:ext>
            </a:extLst>
          </p:cNvPr>
          <p:cNvSpPr>
            <a:spLocks noGrp="1"/>
          </p:cNvSpPr>
          <p:nvPr>
            <p:ph type="body" sz="quarter" idx="14"/>
          </p:nvPr>
        </p:nvSpPr>
        <p:spPr>
          <a:xfrm>
            <a:off x="12663736" y="4216167"/>
            <a:ext cx="8716644" cy="3696394"/>
          </a:xfrm>
        </p:spPr>
        <p:txBody>
          <a:bodyPr/>
          <a:lstStyle/>
          <a:p>
            <a:pPr marL="0" indent="0">
              <a:buNone/>
            </a:pPr>
            <a:r>
              <a:rPr lang="en-US" sz="4400" b="1" dirty="0">
                <a:solidFill>
                  <a:srgbClr val="184B5F"/>
                </a:solidFill>
              </a:rPr>
              <a:t>C.</a:t>
            </a:r>
            <a:r>
              <a:rPr lang="en-US" sz="4400" b="1" dirty="0">
                <a:solidFill>
                  <a:srgbClr val="E63956"/>
                </a:solidFill>
              </a:rPr>
              <a:t> </a:t>
            </a:r>
            <a:r>
              <a:rPr lang="en-US" sz="4400" b="1" dirty="0">
                <a:solidFill>
                  <a:srgbClr val="184B5F"/>
                </a:solidFill>
              </a:rPr>
              <a:t>Clarifying their future</a:t>
            </a:r>
          </a:p>
          <a:p>
            <a:pPr marL="0" indent="0">
              <a:buNone/>
            </a:pPr>
            <a:br>
              <a:rPr lang="en-US" sz="4400" b="1" dirty="0">
                <a:solidFill>
                  <a:srgbClr val="184B5F"/>
                </a:solidFill>
              </a:rPr>
            </a:br>
            <a:r>
              <a:rPr lang="en-US" sz="4400" b="1" dirty="0">
                <a:solidFill>
                  <a:srgbClr val="184B5F"/>
                </a:solidFill>
              </a:rPr>
              <a:t>D. Managing expectations</a:t>
            </a:r>
          </a:p>
          <a:p>
            <a:endParaRPr lang="en-US" dirty="0"/>
          </a:p>
        </p:txBody>
      </p:sp>
      <p:sp>
        <p:nvSpPr>
          <p:cNvPr id="7" name="Text Placeholder 2">
            <a:extLst>
              <a:ext uri="{FF2B5EF4-FFF2-40B4-BE49-F238E27FC236}">
                <a16:creationId xmlns:a16="http://schemas.microsoft.com/office/drawing/2014/main" id="{CA222390-4B08-B9FF-3D60-CC2F39B009FD}"/>
              </a:ext>
            </a:extLst>
          </p:cNvPr>
          <p:cNvSpPr>
            <a:spLocks noGrp="1"/>
          </p:cNvSpPr>
          <p:nvPr>
            <p:ph type="body" sz="quarter" idx="15"/>
          </p:nvPr>
        </p:nvSpPr>
        <p:spPr>
          <a:xfrm>
            <a:off x="4286945" y="1113402"/>
            <a:ext cx="15810110" cy="714040"/>
          </a:xfrm>
        </p:spPr>
        <p:txBody>
          <a:bodyPr/>
          <a:lstStyle/>
          <a:p>
            <a:pPr marL="0" indent="0" algn="ctr">
              <a:buNone/>
            </a:pPr>
            <a:r>
              <a:rPr lang="en-US" b="1" dirty="0">
                <a:solidFill>
                  <a:srgbClr val="E63956"/>
                </a:solidFill>
              </a:rPr>
              <a:t>4 areas of questions for a first meeting</a:t>
            </a:r>
          </a:p>
        </p:txBody>
      </p:sp>
    </p:spTree>
    <p:extLst>
      <p:ext uri="{BB962C8B-B14F-4D97-AF65-F5344CB8AC3E}">
        <p14:creationId xmlns:p14="http://schemas.microsoft.com/office/powerpoint/2010/main" val="28893350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038F0-F1CA-D95C-8534-7CC9F07B5EEA}"/>
              </a:ext>
            </a:extLst>
          </p:cNvPr>
          <p:cNvSpPr>
            <a:spLocks noGrp="1"/>
          </p:cNvSpPr>
          <p:nvPr>
            <p:ph type="body" sz="half" idx="13"/>
          </p:nvPr>
        </p:nvSpPr>
        <p:spPr>
          <a:xfrm>
            <a:off x="2660721" y="3063886"/>
            <a:ext cx="8716644" cy="11484680"/>
          </a:xfrm>
        </p:spPr>
        <p:txBody>
          <a:bodyPr/>
          <a:lstStyle/>
          <a:p>
            <a:pPr marL="228600"/>
            <a:r>
              <a:rPr lang="en-GB" sz="4800" b="1" dirty="0">
                <a:solidFill>
                  <a:schemeClr val="bg1"/>
                </a:solidFill>
                <a:effectLst/>
                <a:latin typeface="+mn-lt"/>
                <a:ea typeface="Calibri" panose="020F0502020204030204" pitchFamily="34" charset="0"/>
                <a:cs typeface="Times New Roman" panose="02020603050405020304" pitchFamily="18" charset="0"/>
              </a:rPr>
              <a:t>What’s going on now that you like?</a:t>
            </a:r>
          </a:p>
          <a:p>
            <a:pPr marL="228600"/>
            <a:r>
              <a:rPr lang="en-GB" sz="4800" b="1" dirty="0">
                <a:solidFill>
                  <a:schemeClr val="bg1"/>
                </a:solidFill>
                <a:effectLst/>
                <a:latin typeface="+mn-lt"/>
                <a:ea typeface="Calibri" panose="020F0502020204030204" pitchFamily="34" charset="0"/>
                <a:cs typeface="Times New Roman" panose="02020603050405020304" pitchFamily="18" charset="0"/>
              </a:rPr>
              <a:t>What’s going on that you don’t?</a:t>
            </a:r>
          </a:p>
          <a:p>
            <a:pPr marL="228600"/>
            <a:r>
              <a:rPr lang="en-GB" sz="4800" b="1" dirty="0">
                <a:solidFill>
                  <a:schemeClr val="bg1"/>
                </a:solidFill>
                <a:effectLst/>
                <a:latin typeface="+mn-lt"/>
                <a:ea typeface="Calibri" panose="020F0502020204030204" pitchFamily="34" charset="0"/>
                <a:cs typeface="Times New Roman" panose="02020603050405020304" pitchFamily="18" charset="0"/>
              </a:rPr>
              <a:t>What’s happening that you don’t ever want to change?</a:t>
            </a:r>
          </a:p>
          <a:p>
            <a:pPr marL="228600"/>
            <a:r>
              <a:rPr lang="en-GB" sz="4800" b="1" dirty="0">
                <a:solidFill>
                  <a:schemeClr val="bg1"/>
                </a:solidFill>
                <a:effectLst/>
                <a:latin typeface="+mn-lt"/>
                <a:ea typeface="Calibri" panose="020F0502020204030204" pitchFamily="34" charset="0"/>
                <a:cs typeface="Times New Roman" panose="02020603050405020304" pitchFamily="18" charset="0"/>
              </a:rPr>
              <a:t>What’s happening that you want to change as soon as possible?</a:t>
            </a:r>
          </a:p>
          <a:p>
            <a:pPr marL="0" indent="0">
              <a:buNone/>
            </a:pPr>
            <a:r>
              <a:rPr lang="en-GB" sz="1800" b="1" dirty="0">
                <a:effectLst/>
                <a:latin typeface="+mn-lt"/>
                <a:ea typeface="Calibri" panose="020F0502020204030204" pitchFamily="34" charset="0"/>
                <a:cs typeface="Times New Roman" panose="02020603050405020304" pitchFamily="18" charset="0"/>
              </a:rPr>
              <a:t> </a:t>
            </a:r>
            <a:endParaRPr lang="en-GB" sz="1800" dirty="0">
              <a:effectLst/>
              <a:latin typeface="+mn-lt"/>
              <a:ea typeface="Calibri" panose="020F0502020204030204" pitchFamily="34" charset="0"/>
              <a:cs typeface="Times New Roman" panose="02020603050405020304" pitchFamily="18" charset="0"/>
            </a:endParaRPr>
          </a:p>
          <a:p>
            <a:pPr marL="0" indent="0">
              <a:buNone/>
            </a:pPr>
            <a:r>
              <a:rPr lang="en-GB" sz="1800" b="1" dirty="0">
                <a:effectLst/>
                <a:latin typeface="+mn-lt"/>
                <a:ea typeface="Calibri" panose="020F0502020204030204" pitchFamily="34" charset="0"/>
                <a:cs typeface="Times New Roman" panose="02020603050405020304" pitchFamily="18" charset="0"/>
              </a:rPr>
              <a:t> </a:t>
            </a:r>
            <a:endParaRPr lang="en-GB" sz="1800" dirty="0">
              <a:effectLst/>
              <a:latin typeface="+mn-lt"/>
              <a:ea typeface="Calibri" panose="020F0502020204030204" pitchFamily="34" charset="0"/>
              <a:cs typeface="Times New Roman" panose="02020603050405020304" pitchFamily="18" charset="0"/>
            </a:endParaRPr>
          </a:p>
          <a:p>
            <a:endParaRPr lang="en-GB" sz="1800" dirty="0">
              <a:effectLst/>
              <a:latin typeface="+mn-lt"/>
              <a:ea typeface="Calibri" panose="020F0502020204030204" pitchFamily="34"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96BE6B96-FE5A-0590-314D-6E57CEEF0945}"/>
              </a:ext>
            </a:extLst>
          </p:cNvPr>
          <p:cNvSpPr>
            <a:spLocks noGrp="1"/>
          </p:cNvSpPr>
          <p:nvPr>
            <p:ph type="body" sz="quarter" idx="14"/>
          </p:nvPr>
        </p:nvSpPr>
        <p:spPr>
          <a:xfrm>
            <a:off x="13235236" y="3063886"/>
            <a:ext cx="8716644" cy="7588229"/>
          </a:xfrm>
        </p:spPr>
        <p:txBody>
          <a:bodyPr/>
          <a:lstStyle/>
          <a:p>
            <a:pPr marL="0" indent="0">
              <a:buNone/>
            </a:pPr>
            <a:r>
              <a:rPr lang="en-GB" sz="4800" b="1" dirty="0">
                <a:solidFill>
                  <a:srgbClr val="184B5F"/>
                </a:solidFill>
                <a:effectLst/>
                <a:latin typeface="+mn-lt"/>
                <a:ea typeface="Calibri" panose="020F0502020204030204" pitchFamily="34" charset="0"/>
                <a:cs typeface="Times New Roman" panose="02020603050405020304" pitchFamily="18" charset="0"/>
              </a:rPr>
              <a:t>follow up to deepen</a:t>
            </a:r>
            <a:endParaRPr lang="en-GB" sz="4800" dirty="0">
              <a:solidFill>
                <a:srgbClr val="184B5F"/>
              </a:solidFill>
              <a:effectLst/>
              <a:latin typeface="+mn-lt"/>
              <a:ea typeface="Calibri" panose="020F0502020204030204" pitchFamily="34" charset="0"/>
              <a:cs typeface="Times New Roman" panose="02020603050405020304" pitchFamily="18" charset="0"/>
            </a:endParaRPr>
          </a:p>
          <a:p>
            <a:r>
              <a:rPr lang="en-GB" sz="4800" dirty="0">
                <a:solidFill>
                  <a:srgbClr val="184B5F"/>
                </a:solidFill>
                <a:effectLst/>
                <a:latin typeface="+mn-lt"/>
                <a:ea typeface="Calibri" panose="020F0502020204030204" pitchFamily="34" charset="0"/>
                <a:cs typeface="Times New Roman" panose="02020603050405020304" pitchFamily="18" charset="0"/>
              </a:rPr>
              <a:t>What do you mean by…</a:t>
            </a:r>
          </a:p>
          <a:p>
            <a:r>
              <a:rPr lang="en-GB" sz="4800" dirty="0">
                <a:solidFill>
                  <a:srgbClr val="184B5F"/>
                </a:solidFill>
                <a:effectLst/>
                <a:latin typeface="+mn-lt"/>
                <a:ea typeface="Calibri" panose="020F0502020204030204" pitchFamily="34" charset="0"/>
                <a:cs typeface="Times New Roman" panose="02020603050405020304" pitchFamily="18" charset="0"/>
              </a:rPr>
              <a:t>Could you clarify…</a:t>
            </a:r>
          </a:p>
          <a:p>
            <a:r>
              <a:rPr lang="en-GB" sz="4800" dirty="0">
                <a:solidFill>
                  <a:srgbClr val="184B5F"/>
                </a:solidFill>
                <a:effectLst/>
                <a:latin typeface="+mn-lt"/>
                <a:ea typeface="Calibri" panose="020F0502020204030204" pitchFamily="34" charset="0"/>
                <a:cs typeface="Times New Roman" panose="02020603050405020304" pitchFamily="18" charset="0"/>
              </a:rPr>
              <a:t>And what else?</a:t>
            </a:r>
          </a:p>
          <a:p>
            <a:r>
              <a:rPr lang="en-GB" sz="4800" dirty="0">
                <a:solidFill>
                  <a:srgbClr val="184B5F"/>
                </a:solidFill>
                <a:effectLst/>
                <a:latin typeface="+mn-lt"/>
                <a:ea typeface="Calibri" panose="020F0502020204030204" pitchFamily="34" charset="0"/>
                <a:cs typeface="Times New Roman" panose="02020603050405020304" pitchFamily="18" charset="0"/>
              </a:rPr>
              <a:t>Use a mirror (repeat a word they have stressed)</a:t>
            </a:r>
          </a:p>
          <a:p>
            <a:endParaRPr lang="en-US" dirty="0"/>
          </a:p>
        </p:txBody>
      </p:sp>
      <p:sp>
        <p:nvSpPr>
          <p:cNvPr id="4" name="Text Placeholder 3">
            <a:extLst>
              <a:ext uri="{FF2B5EF4-FFF2-40B4-BE49-F238E27FC236}">
                <a16:creationId xmlns:a16="http://schemas.microsoft.com/office/drawing/2014/main" id="{47D5FE6A-E5C2-CD60-E278-DB3057159F39}"/>
              </a:ext>
            </a:extLst>
          </p:cNvPr>
          <p:cNvSpPr>
            <a:spLocks noGrp="1"/>
          </p:cNvSpPr>
          <p:nvPr>
            <p:ph type="body" sz="quarter" idx="15"/>
          </p:nvPr>
        </p:nvSpPr>
        <p:spPr>
          <a:xfrm>
            <a:off x="4286945" y="1113402"/>
            <a:ext cx="15810110" cy="714040"/>
          </a:xfrm>
        </p:spPr>
        <p:txBody>
          <a:bodyPr/>
          <a:lstStyle/>
          <a:p>
            <a:pPr marL="0" indent="0" algn="ctr">
              <a:buNone/>
            </a:pPr>
            <a:r>
              <a:rPr lang="en-US" b="1" dirty="0">
                <a:solidFill>
                  <a:srgbClr val="E63956"/>
                </a:solidFill>
              </a:rPr>
              <a:t>Getting to know them – current situation</a:t>
            </a:r>
          </a:p>
        </p:txBody>
      </p:sp>
    </p:spTree>
    <p:extLst>
      <p:ext uri="{BB962C8B-B14F-4D97-AF65-F5344CB8AC3E}">
        <p14:creationId xmlns:p14="http://schemas.microsoft.com/office/powerpoint/2010/main" val="3028528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BC53C1-3D17-3DCD-E1F5-FDC21EDF6D32}"/>
              </a:ext>
            </a:extLst>
          </p:cNvPr>
          <p:cNvSpPr>
            <a:spLocks noGrp="1"/>
          </p:cNvSpPr>
          <p:nvPr>
            <p:ph type="body" sz="half" idx="13"/>
          </p:nvPr>
        </p:nvSpPr>
        <p:spPr>
          <a:xfrm>
            <a:off x="3003620" y="4216167"/>
            <a:ext cx="8716644" cy="7098864"/>
          </a:xfrm>
        </p:spPr>
        <p:txBody>
          <a:bodyPr/>
          <a:lstStyle/>
          <a:p>
            <a:pPr marL="0" indent="0">
              <a:buNone/>
            </a:pPr>
            <a:r>
              <a:rPr lang="en-US" sz="4800" b="1" dirty="0">
                <a:solidFill>
                  <a:srgbClr val="184B5F"/>
                </a:solidFill>
              </a:rPr>
              <a:t>A. Identifying problems</a:t>
            </a:r>
            <a:br>
              <a:rPr lang="en-US" sz="4800" b="1" dirty="0">
                <a:solidFill>
                  <a:srgbClr val="184B5F"/>
                </a:solidFill>
              </a:rPr>
            </a:br>
            <a:br>
              <a:rPr lang="en-US" sz="4800" b="1" dirty="0">
                <a:solidFill>
                  <a:srgbClr val="184B5F"/>
                </a:solidFill>
              </a:rPr>
            </a:br>
            <a:r>
              <a:rPr lang="en-US" sz="4800" b="1" dirty="0">
                <a:solidFill>
                  <a:srgbClr val="184B5F"/>
                </a:solidFill>
              </a:rPr>
              <a:t>B. Getting to know them</a:t>
            </a:r>
            <a:br>
              <a:rPr lang="en-US" sz="4800" b="1" dirty="0">
                <a:solidFill>
                  <a:srgbClr val="184B5F"/>
                </a:solidFill>
              </a:rPr>
            </a:br>
            <a:r>
              <a:rPr lang="en-US" sz="4800" b="1" dirty="0">
                <a:solidFill>
                  <a:srgbClr val="184B5F"/>
                </a:solidFill>
              </a:rPr>
              <a:t>Focus on their history and current situation</a:t>
            </a:r>
          </a:p>
          <a:p>
            <a:pPr marL="0" indent="0">
              <a:buNone/>
            </a:pPr>
            <a:endParaRPr lang="en-US" sz="4800" b="1" dirty="0">
              <a:solidFill>
                <a:srgbClr val="184B5F"/>
              </a:solidFill>
            </a:endParaRPr>
          </a:p>
          <a:p>
            <a:pPr marL="0" indent="0">
              <a:buNone/>
            </a:pPr>
            <a:endParaRPr lang="en-US" sz="4800" b="1" dirty="0">
              <a:solidFill>
                <a:srgbClr val="184B5F"/>
              </a:solidFill>
            </a:endParaRPr>
          </a:p>
          <a:p>
            <a:endParaRPr lang="en-US" dirty="0"/>
          </a:p>
        </p:txBody>
      </p:sp>
      <p:sp>
        <p:nvSpPr>
          <p:cNvPr id="5" name="Text Placeholder 4">
            <a:extLst>
              <a:ext uri="{FF2B5EF4-FFF2-40B4-BE49-F238E27FC236}">
                <a16:creationId xmlns:a16="http://schemas.microsoft.com/office/drawing/2014/main" id="{963CEEA7-56CD-7F97-EAFA-0E8F223107C8}"/>
              </a:ext>
            </a:extLst>
          </p:cNvPr>
          <p:cNvSpPr>
            <a:spLocks noGrp="1"/>
          </p:cNvSpPr>
          <p:nvPr>
            <p:ph type="body" sz="quarter" idx="14"/>
          </p:nvPr>
        </p:nvSpPr>
        <p:spPr>
          <a:xfrm>
            <a:off x="12663736" y="4216167"/>
            <a:ext cx="8716644" cy="3696394"/>
          </a:xfrm>
        </p:spPr>
        <p:txBody>
          <a:bodyPr/>
          <a:lstStyle/>
          <a:p>
            <a:pPr marL="0" indent="0">
              <a:buNone/>
            </a:pPr>
            <a:r>
              <a:rPr lang="en-US" sz="4400" b="1" dirty="0">
                <a:solidFill>
                  <a:srgbClr val="E63956"/>
                </a:solidFill>
              </a:rPr>
              <a:t>C. Clarifying their future</a:t>
            </a:r>
          </a:p>
          <a:p>
            <a:pPr marL="0" indent="0">
              <a:buNone/>
            </a:pPr>
            <a:br>
              <a:rPr lang="en-US" sz="4400" b="1" dirty="0">
                <a:solidFill>
                  <a:srgbClr val="184B5F"/>
                </a:solidFill>
              </a:rPr>
            </a:br>
            <a:r>
              <a:rPr lang="en-US" sz="4400" b="1" dirty="0">
                <a:solidFill>
                  <a:srgbClr val="184B5F"/>
                </a:solidFill>
              </a:rPr>
              <a:t>D. Managing expectations</a:t>
            </a:r>
          </a:p>
          <a:p>
            <a:endParaRPr lang="en-US" dirty="0"/>
          </a:p>
        </p:txBody>
      </p:sp>
      <p:sp>
        <p:nvSpPr>
          <p:cNvPr id="7" name="Text Placeholder 2">
            <a:extLst>
              <a:ext uri="{FF2B5EF4-FFF2-40B4-BE49-F238E27FC236}">
                <a16:creationId xmlns:a16="http://schemas.microsoft.com/office/drawing/2014/main" id="{CA222390-4B08-B9FF-3D60-CC2F39B009FD}"/>
              </a:ext>
            </a:extLst>
          </p:cNvPr>
          <p:cNvSpPr>
            <a:spLocks noGrp="1"/>
          </p:cNvSpPr>
          <p:nvPr>
            <p:ph type="body" sz="quarter" idx="15"/>
          </p:nvPr>
        </p:nvSpPr>
        <p:spPr>
          <a:xfrm>
            <a:off x="4286945" y="1113402"/>
            <a:ext cx="15810110" cy="714040"/>
          </a:xfrm>
        </p:spPr>
        <p:txBody>
          <a:bodyPr/>
          <a:lstStyle/>
          <a:p>
            <a:pPr marL="0" indent="0" algn="ctr">
              <a:buNone/>
            </a:pPr>
            <a:r>
              <a:rPr lang="en-US" b="1" dirty="0">
                <a:solidFill>
                  <a:srgbClr val="E63956"/>
                </a:solidFill>
              </a:rPr>
              <a:t>4 areas of questions for a first meeting</a:t>
            </a:r>
          </a:p>
        </p:txBody>
      </p:sp>
    </p:spTree>
    <p:extLst>
      <p:ext uri="{BB962C8B-B14F-4D97-AF65-F5344CB8AC3E}">
        <p14:creationId xmlns:p14="http://schemas.microsoft.com/office/powerpoint/2010/main" val="364186339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7ACEBA-A8A7-5941-9574-132ACB5265D2}"/>
              </a:ext>
            </a:extLst>
          </p:cNvPr>
          <p:cNvSpPr>
            <a:spLocks noGrp="1"/>
          </p:cNvSpPr>
          <p:nvPr>
            <p:ph type="body" sz="half" idx="13"/>
          </p:nvPr>
        </p:nvSpPr>
        <p:spPr>
          <a:xfrm>
            <a:off x="3657105" y="2324257"/>
            <a:ext cx="16439950" cy="10210485"/>
          </a:xfrm>
        </p:spPr>
        <p:txBody>
          <a:bodyPr/>
          <a:lstStyle/>
          <a:p>
            <a:pPr marL="342900" lvl="0" indent="-342900">
              <a:buSzPts val="1000"/>
              <a:buFont typeface="Symbol" pitchFamily="2" charset="2"/>
              <a:buChar char=""/>
              <a:tabLst>
                <a:tab pos="457200" algn="l"/>
              </a:tabLst>
            </a:pPr>
            <a:r>
              <a:rPr lang="en-GB" sz="4400" dirty="0">
                <a:ea typeface="Times New Roman" panose="02020603050405020304" pitchFamily="18" charset="0"/>
                <a:cs typeface="Times New Roman" panose="02020603050405020304" pitchFamily="18" charset="0"/>
              </a:rPr>
              <a:t>As you think about the future – what </a:t>
            </a:r>
            <a:r>
              <a:rPr lang="en-GB" sz="4400" dirty="0">
                <a:solidFill>
                  <a:srgbClr val="E63956"/>
                </a:solidFill>
                <a:ea typeface="Times New Roman" panose="02020603050405020304" pitchFamily="18" charset="0"/>
                <a:cs typeface="Times New Roman" panose="02020603050405020304" pitchFamily="18" charset="0"/>
              </a:rPr>
              <a:t>possibilities</a:t>
            </a:r>
            <a:r>
              <a:rPr lang="en-GB" sz="4400" dirty="0">
                <a:ea typeface="Times New Roman" panose="02020603050405020304" pitchFamily="18" charset="0"/>
                <a:cs typeface="Times New Roman" panose="02020603050405020304" pitchFamily="18" charset="0"/>
              </a:rPr>
              <a:t> do you see? </a:t>
            </a:r>
          </a:p>
          <a:p>
            <a:pPr marL="342900" lvl="0" indent="-342900">
              <a:buSzPts val="1000"/>
              <a:buFont typeface="Symbol" pitchFamily="2" charset="2"/>
              <a:buChar char=""/>
              <a:tabLst>
                <a:tab pos="457200" algn="l"/>
              </a:tabLst>
            </a:pPr>
            <a:r>
              <a:rPr lang="en-GB" sz="4400" dirty="0">
                <a:ea typeface="Times New Roman" panose="02020603050405020304" pitchFamily="18" charset="0"/>
                <a:cs typeface="Times New Roman" panose="02020603050405020304" pitchFamily="18" charset="0"/>
              </a:rPr>
              <a:t>What’s coming up that you anticipate as having an implication on your finances? (</a:t>
            </a:r>
            <a:r>
              <a:rPr lang="en-GB" sz="4400" dirty="0">
                <a:solidFill>
                  <a:srgbClr val="E63956"/>
                </a:solidFill>
                <a:ea typeface="Times New Roman" panose="02020603050405020304" pitchFamily="18" charset="0"/>
                <a:cs typeface="Times New Roman" panose="02020603050405020304" pitchFamily="18" charset="0"/>
              </a:rPr>
              <a:t>transitions</a:t>
            </a:r>
            <a:r>
              <a:rPr lang="en-GB" sz="4400" dirty="0">
                <a:ea typeface="Times New Roman" panose="02020603050405020304" pitchFamily="18" charset="0"/>
                <a:cs typeface="Times New Roman" panose="02020603050405020304" pitchFamily="18" charset="0"/>
              </a:rPr>
              <a:t>)</a:t>
            </a:r>
          </a:p>
          <a:p>
            <a:pPr marL="342900" lvl="0" indent="-342900">
              <a:buSzPts val="1000"/>
              <a:buFont typeface="Symbol" pitchFamily="2" charset="2"/>
              <a:buChar char=""/>
              <a:tabLst>
                <a:tab pos="457200" algn="l"/>
              </a:tabLst>
            </a:pPr>
            <a:r>
              <a:rPr lang="en-GB" sz="4400" dirty="0">
                <a:effectLst/>
                <a:ea typeface="Times New Roman" panose="02020603050405020304" pitchFamily="18" charset="0"/>
                <a:cs typeface="Times New Roman" panose="02020603050405020304" pitchFamily="18" charset="0"/>
              </a:rPr>
              <a:t>What excites you about retirement/your next chapter?</a:t>
            </a:r>
            <a:endParaRPr lang="en-GB" sz="4400" dirty="0">
              <a:effectLst/>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4400" dirty="0">
                <a:effectLst/>
                <a:ea typeface="Times New Roman" panose="02020603050405020304" pitchFamily="18" charset="0"/>
                <a:cs typeface="Times New Roman" panose="02020603050405020304" pitchFamily="18" charset="0"/>
              </a:rPr>
              <a:t>What, if anything, are you looking to create, learn and give? </a:t>
            </a:r>
            <a:endParaRPr lang="en-GB" sz="4400" dirty="0">
              <a:effectLst/>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4400" dirty="0">
                <a:effectLst/>
                <a:ea typeface="Times New Roman" panose="02020603050405020304" pitchFamily="18" charset="0"/>
                <a:cs typeface="Times New Roman" panose="02020603050405020304" pitchFamily="18" charset="0"/>
              </a:rPr>
              <a:t>What does an ideal day look like when everything is paid for?</a:t>
            </a:r>
            <a:endParaRPr lang="en-GB" sz="4400" dirty="0">
              <a:effectLst/>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4400" dirty="0">
                <a:effectLst/>
                <a:ea typeface="Times New Roman" panose="02020603050405020304" pitchFamily="18" charset="0"/>
                <a:cs typeface="Times New Roman" panose="02020603050405020304" pitchFamily="18" charset="0"/>
              </a:rPr>
              <a:t>What concerns or worries do you have about it/retirement?</a:t>
            </a:r>
            <a:endParaRPr lang="en-GB" sz="4400" dirty="0">
              <a:effectLst/>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4400" dirty="0">
                <a:effectLst/>
                <a:ea typeface="Calibri" panose="020F0502020204030204" pitchFamily="34" charset="0"/>
                <a:cs typeface="Times New Roman" panose="02020603050405020304" pitchFamily="18" charset="0"/>
              </a:rPr>
              <a:t>What do you want to ensure you won’t regret?</a:t>
            </a:r>
          </a:p>
          <a:p>
            <a:pPr marL="342900" lvl="0" indent="-342900">
              <a:buSzPts val="1000"/>
              <a:buFont typeface="Symbol" pitchFamily="2" charset="2"/>
              <a:buChar char=""/>
              <a:tabLst>
                <a:tab pos="457200" algn="l"/>
              </a:tabLst>
            </a:pPr>
            <a:r>
              <a:rPr lang="en-GB" sz="4400" dirty="0">
                <a:effectLst/>
                <a:ea typeface="Times New Roman" panose="02020603050405020304" pitchFamily="18" charset="0"/>
                <a:cs typeface="Times New Roman" panose="02020603050405020304" pitchFamily="18" charset="0"/>
              </a:rPr>
              <a:t>Tell me, what would you like to see as an outcome of working together in the next year?</a:t>
            </a:r>
            <a:endParaRPr lang="en-GB" sz="4400" dirty="0">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CF48B968-32DA-154F-8F81-81BF4E833A21}"/>
              </a:ext>
            </a:extLst>
          </p:cNvPr>
          <p:cNvSpPr>
            <a:spLocks noGrp="1"/>
          </p:cNvSpPr>
          <p:nvPr>
            <p:ph type="body" sz="quarter" idx="14"/>
          </p:nvPr>
        </p:nvSpPr>
        <p:spPr>
          <a:xfrm>
            <a:off x="4286945" y="938817"/>
            <a:ext cx="15810110" cy="741739"/>
          </a:xfrm>
        </p:spPr>
        <p:txBody>
          <a:bodyPr/>
          <a:lstStyle/>
          <a:p>
            <a:r>
              <a:rPr lang="en-US" dirty="0"/>
              <a:t>Clarifying their future</a:t>
            </a:r>
          </a:p>
        </p:txBody>
      </p:sp>
    </p:spTree>
    <p:extLst>
      <p:ext uri="{BB962C8B-B14F-4D97-AF65-F5344CB8AC3E}">
        <p14:creationId xmlns:p14="http://schemas.microsoft.com/office/powerpoint/2010/main" val="24261265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chemeClr val="tx1">
                  <a:lumMod val="85000"/>
                  <a:lumOff val="15000"/>
                </a:schemeClr>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E63956"/>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184B5F"/>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333158567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BBEA8-5CBF-794D-B254-0B55C5CF5AAA}"/>
              </a:ext>
            </a:extLst>
          </p:cNvPr>
          <p:cNvSpPr>
            <a:spLocks noGrp="1"/>
          </p:cNvSpPr>
          <p:nvPr>
            <p:ph type="body" sz="half" idx="13"/>
          </p:nvPr>
        </p:nvSpPr>
        <p:spPr>
          <a:xfrm>
            <a:off x="3034756" y="4081252"/>
            <a:ext cx="8708111" cy="6267868"/>
          </a:xfrm>
        </p:spPr>
        <p:txBody>
          <a:bodyPr/>
          <a:lstStyle/>
          <a:p>
            <a:pPr marL="0" indent="0">
              <a:buNone/>
            </a:pPr>
            <a:r>
              <a:rPr lang="en-GB" dirty="0">
                <a:solidFill>
                  <a:schemeClr val="bg2"/>
                </a:solidFill>
              </a:rPr>
              <a:t>They say: “</a:t>
            </a:r>
            <a:r>
              <a:rPr lang="en-GB" b="1" dirty="0">
                <a:solidFill>
                  <a:schemeClr val="bg2"/>
                </a:solidFill>
              </a:rPr>
              <a:t>Not sure. I really don’t know, I really can’t think, no idea”</a:t>
            </a:r>
          </a:p>
          <a:p>
            <a:pPr marL="0" indent="0">
              <a:buNone/>
            </a:pPr>
            <a:r>
              <a:rPr lang="en-GB" dirty="0">
                <a:solidFill>
                  <a:schemeClr val="bg2"/>
                </a:solidFill>
              </a:rPr>
              <a:t>You say: </a:t>
            </a:r>
            <a:r>
              <a:rPr lang="en-GB" b="1" dirty="0">
                <a:solidFill>
                  <a:schemeClr val="bg2"/>
                </a:solidFill>
              </a:rPr>
              <a:t>“Well, let’s start with what you </a:t>
            </a:r>
            <a:r>
              <a:rPr lang="en-GB" b="1" dirty="0">
                <a:solidFill>
                  <a:srgbClr val="E74E68"/>
                </a:solidFill>
              </a:rPr>
              <a:t>DON’T </a:t>
            </a:r>
            <a:r>
              <a:rPr lang="en-GB" b="1" dirty="0">
                <a:solidFill>
                  <a:schemeClr val="bg2"/>
                </a:solidFill>
              </a:rPr>
              <a:t>want…</a:t>
            </a:r>
            <a:r>
              <a:rPr lang="en-GB" dirty="0">
                <a:solidFill>
                  <a:schemeClr val="bg2"/>
                </a:solidFill>
              </a:rPr>
              <a:t>”</a:t>
            </a:r>
          </a:p>
          <a:p>
            <a:endParaRPr lang="en-GB" dirty="0"/>
          </a:p>
          <a:p>
            <a:endParaRPr lang="en-US" dirty="0"/>
          </a:p>
        </p:txBody>
      </p:sp>
      <p:sp>
        <p:nvSpPr>
          <p:cNvPr id="3" name="Text Placeholder 2">
            <a:extLst>
              <a:ext uri="{FF2B5EF4-FFF2-40B4-BE49-F238E27FC236}">
                <a16:creationId xmlns:a16="http://schemas.microsoft.com/office/drawing/2014/main" id="{2C963042-56A8-7F4B-ACC7-C35C073D485B}"/>
              </a:ext>
            </a:extLst>
          </p:cNvPr>
          <p:cNvSpPr>
            <a:spLocks noGrp="1"/>
          </p:cNvSpPr>
          <p:nvPr>
            <p:ph type="body" sz="quarter" idx="14"/>
          </p:nvPr>
        </p:nvSpPr>
        <p:spPr>
          <a:xfrm>
            <a:off x="12970124" y="4081252"/>
            <a:ext cx="8708111" cy="4416592"/>
          </a:xfrm>
        </p:spPr>
        <p:txBody>
          <a:bodyPr/>
          <a:lstStyle/>
          <a:p>
            <a:r>
              <a:rPr lang="en-GB" dirty="0">
                <a:solidFill>
                  <a:schemeClr val="bg2"/>
                </a:solidFill>
              </a:rPr>
              <a:t>They say: </a:t>
            </a:r>
            <a:r>
              <a:rPr lang="en-GB" b="1" dirty="0">
                <a:solidFill>
                  <a:schemeClr val="bg2"/>
                </a:solidFill>
              </a:rPr>
              <a:t>“I don’t know”</a:t>
            </a:r>
          </a:p>
          <a:p>
            <a:r>
              <a:rPr lang="en-GB" dirty="0">
                <a:solidFill>
                  <a:schemeClr val="bg2"/>
                </a:solidFill>
              </a:rPr>
              <a:t>You say</a:t>
            </a:r>
            <a:r>
              <a:rPr lang="en-GB" b="1" dirty="0">
                <a:solidFill>
                  <a:schemeClr val="bg2"/>
                </a:solidFill>
              </a:rPr>
              <a:t>: “I know you </a:t>
            </a:r>
            <a:r>
              <a:rPr lang="en-GB" b="1" i="1" dirty="0">
                <a:solidFill>
                  <a:schemeClr val="bg2"/>
                </a:solidFill>
              </a:rPr>
              <a:t>don’t </a:t>
            </a:r>
            <a:r>
              <a:rPr lang="en-GB" b="1" dirty="0">
                <a:solidFill>
                  <a:schemeClr val="bg2"/>
                </a:solidFill>
              </a:rPr>
              <a:t>know, but if you could </a:t>
            </a:r>
            <a:r>
              <a:rPr lang="en-GB" b="1" dirty="0">
                <a:solidFill>
                  <a:srgbClr val="E74E68"/>
                </a:solidFill>
              </a:rPr>
              <a:t>guess?”</a:t>
            </a:r>
          </a:p>
          <a:p>
            <a:endParaRPr lang="en-US" dirty="0"/>
          </a:p>
        </p:txBody>
      </p:sp>
      <p:sp>
        <p:nvSpPr>
          <p:cNvPr id="4" name="Text Placeholder 3">
            <a:extLst>
              <a:ext uri="{FF2B5EF4-FFF2-40B4-BE49-F238E27FC236}">
                <a16:creationId xmlns:a16="http://schemas.microsoft.com/office/drawing/2014/main" id="{A68801B8-9B43-EA4C-997B-1CC95F2874D8}"/>
              </a:ext>
            </a:extLst>
          </p:cNvPr>
          <p:cNvSpPr>
            <a:spLocks noGrp="1"/>
          </p:cNvSpPr>
          <p:nvPr>
            <p:ph type="body" sz="quarter" idx="15"/>
          </p:nvPr>
        </p:nvSpPr>
        <p:spPr>
          <a:xfrm>
            <a:off x="4286945" y="938817"/>
            <a:ext cx="15810110" cy="741739"/>
          </a:xfrm>
        </p:spPr>
        <p:txBody>
          <a:bodyPr/>
          <a:lstStyle/>
          <a:p>
            <a:r>
              <a:rPr lang="en-US" dirty="0"/>
              <a:t>Techniques to help clients to open up</a:t>
            </a:r>
          </a:p>
        </p:txBody>
      </p:sp>
    </p:spTree>
    <p:extLst>
      <p:ext uri="{BB962C8B-B14F-4D97-AF65-F5344CB8AC3E}">
        <p14:creationId xmlns:p14="http://schemas.microsoft.com/office/powerpoint/2010/main" val="2918005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2B7A4-1D0D-324C-AF09-407654138696}"/>
              </a:ext>
            </a:extLst>
          </p:cNvPr>
          <p:cNvSpPr txBox="1"/>
          <p:nvPr/>
        </p:nvSpPr>
        <p:spPr>
          <a:xfrm>
            <a:off x="4257675" y="3057039"/>
            <a:ext cx="15287625" cy="80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184B5F"/>
                </a:solidFill>
              </a:rPr>
              <a:t>Rule of thumb:</a:t>
            </a:r>
          </a:p>
          <a:p>
            <a:pPr marL="0" marR="0" indent="0" algn="l" defTabSz="2438339" rtl="0" fontAlgn="auto" latinLnBrk="0" hangingPunct="0">
              <a:lnSpc>
                <a:spcPct val="90000"/>
              </a:lnSpc>
              <a:spcBef>
                <a:spcPts val="4500"/>
              </a:spcBef>
              <a:spcAft>
                <a:spcPts val="0"/>
              </a:spcAft>
              <a:buClrTx/>
              <a:buSzTx/>
              <a:buFontTx/>
              <a:buNone/>
              <a:tabLst/>
            </a:pPr>
            <a:br>
              <a:rPr kumimoji="0" lang="en-US" sz="4600" b="1" i="0" u="none" strike="noStrike" cap="none" spc="0" normalizeH="0" baseline="0" dirty="0">
                <a:ln>
                  <a:noFill/>
                </a:ln>
                <a:solidFill>
                  <a:srgbClr val="184B5F"/>
                </a:solidFill>
                <a:effectLst/>
                <a:uFillTx/>
                <a:latin typeface="+mj-lt"/>
                <a:ea typeface="+mj-ea"/>
                <a:cs typeface="+mj-cs"/>
                <a:sym typeface="Helvetica Neue"/>
              </a:rPr>
            </a:br>
            <a:r>
              <a:rPr kumimoji="0" lang="en-US" sz="4600" b="1" i="0" u="none" strike="noStrike" cap="none" spc="0" normalizeH="0" baseline="0" dirty="0">
                <a:ln>
                  <a:noFill/>
                </a:ln>
                <a:solidFill>
                  <a:srgbClr val="184B5F"/>
                </a:solidFill>
                <a:effectLst/>
                <a:uFillTx/>
                <a:latin typeface="+mj-lt"/>
                <a:ea typeface="+mj-ea"/>
                <a:cs typeface="+mj-cs"/>
                <a:sym typeface="Helvetica Neue"/>
              </a:rPr>
              <a:t>Don’t ask 3 questions without relaying back what you’ve heard.  Otherwise it can sound like an interrogation…</a:t>
            </a:r>
          </a:p>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184B5F"/>
                </a:solidFill>
              </a:rPr>
              <a:t>So it sounds like…</a:t>
            </a:r>
          </a:p>
          <a:p>
            <a:pPr marL="0" marR="0" indent="0" algn="l" defTabSz="2438339" rtl="0" fontAlgn="auto" latinLnBrk="0" hangingPunct="0">
              <a:lnSpc>
                <a:spcPct val="90000"/>
              </a:lnSpc>
              <a:spcBef>
                <a:spcPts val="4500"/>
              </a:spcBef>
              <a:spcAft>
                <a:spcPts val="0"/>
              </a:spcAft>
              <a:buClrTx/>
              <a:buSzTx/>
              <a:buFontTx/>
              <a:buNone/>
              <a:tabLst/>
            </a:pPr>
            <a:r>
              <a:rPr lang="en-US" b="1" dirty="0">
                <a:solidFill>
                  <a:srgbClr val="184B5F"/>
                </a:solidFill>
              </a:rPr>
              <a:t>So it seems as though…</a:t>
            </a:r>
          </a:p>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So just to check I understand…</a:t>
            </a:r>
          </a:p>
        </p:txBody>
      </p:sp>
    </p:spTree>
    <p:extLst>
      <p:ext uri="{BB962C8B-B14F-4D97-AF65-F5344CB8AC3E}">
        <p14:creationId xmlns:p14="http://schemas.microsoft.com/office/powerpoint/2010/main" val="4136845242"/>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9B07E-3605-8042-9D71-AB2EA8F9FFB5}"/>
              </a:ext>
            </a:extLst>
          </p:cNvPr>
          <p:cNvSpPr>
            <a:spLocks noGrp="1"/>
          </p:cNvSpPr>
          <p:nvPr>
            <p:ph type="body" sz="half" idx="13"/>
          </p:nvPr>
        </p:nvSpPr>
        <p:spPr>
          <a:xfrm>
            <a:off x="2834731" y="2428453"/>
            <a:ext cx="19853819" cy="10701389"/>
          </a:xfrm>
        </p:spPr>
        <p:txBody>
          <a:bodyPr/>
          <a:lstStyle/>
          <a:p>
            <a:pPr marL="0" indent="0">
              <a:spcAft>
                <a:spcPts val="2100"/>
              </a:spcAft>
              <a:buNone/>
            </a:pPr>
            <a:r>
              <a:rPr lang="en-GB" sz="4400" b="1" dirty="0">
                <a:solidFill>
                  <a:srgbClr val="3B3D40"/>
                </a:solidFill>
                <a:effectLst/>
                <a:ea typeface="Times New Roman" panose="02020603050405020304" pitchFamily="18" charset="0"/>
              </a:rPr>
              <a:t>Ted:</a:t>
            </a:r>
            <a:r>
              <a:rPr lang="en-GB" sz="4400" dirty="0">
                <a:solidFill>
                  <a:srgbClr val="3B3D40"/>
                </a:solidFill>
                <a:effectLst/>
                <a:ea typeface="Times New Roman" panose="02020603050405020304" pitchFamily="18" charset="0"/>
              </a:rPr>
              <a:t> Tell me about your current financial goals.</a:t>
            </a: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Linda:</a:t>
            </a:r>
            <a:r>
              <a:rPr lang="en-GB" sz="4400" dirty="0">
                <a:solidFill>
                  <a:srgbClr val="3B3D40"/>
                </a:solidFill>
                <a:effectLst/>
                <a:ea typeface="Times New Roman" panose="02020603050405020304" pitchFamily="18" charset="0"/>
              </a:rPr>
              <a:t> Well, I want to feel less stressed.</a:t>
            </a:r>
            <a:br>
              <a:rPr lang="en-GB" sz="4400" dirty="0">
                <a:ea typeface="Times New Roman" panose="02020603050405020304" pitchFamily="18" charset="0"/>
              </a:rPr>
            </a:b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Ted:</a:t>
            </a:r>
            <a:r>
              <a:rPr lang="en-GB" sz="4400" dirty="0">
                <a:solidFill>
                  <a:srgbClr val="3B3D40"/>
                </a:solidFill>
                <a:effectLst/>
                <a:ea typeface="Times New Roman" panose="02020603050405020304" pitchFamily="18" charset="0"/>
              </a:rPr>
              <a:t> Tell me what you mean by "less stressed"; what does that look like for you?</a:t>
            </a:r>
            <a:br>
              <a:rPr lang="en-GB" sz="4400" dirty="0">
                <a:ea typeface="Times New Roman" panose="02020603050405020304" pitchFamily="18" charset="0"/>
              </a:rPr>
            </a:br>
            <a:r>
              <a:rPr lang="en-GB" sz="4400" b="1" dirty="0">
                <a:solidFill>
                  <a:srgbClr val="3B3D40"/>
                </a:solidFill>
                <a:ea typeface="Times New Roman" panose="02020603050405020304" pitchFamily="18" charset="0"/>
              </a:rPr>
              <a:t>Linda</a:t>
            </a:r>
            <a:r>
              <a:rPr lang="en-GB" sz="4400" b="1" dirty="0">
                <a:solidFill>
                  <a:srgbClr val="3B3D40"/>
                </a:solidFill>
                <a:effectLst/>
                <a:ea typeface="Times New Roman" panose="02020603050405020304" pitchFamily="18" charset="0"/>
              </a:rPr>
              <a:t>:</a:t>
            </a:r>
            <a:r>
              <a:rPr lang="en-GB" sz="4400" dirty="0">
                <a:solidFill>
                  <a:srgbClr val="3B3D40"/>
                </a:solidFill>
                <a:effectLst/>
                <a:ea typeface="Times New Roman" panose="02020603050405020304" pitchFamily="18" charset="0"/>
              </a:rPr>
              <a:t> I want to be able to sleep better at night.</a:t>
            </a:r>
            <a:br>
              <a:rPr lang="en-GB" sz="4400" dirty="0">
                <a:ea typeface="Times New Roman" panose="02020603050405020304" pitchFamily="18" charset="0"/>
              </a:rPr>
            </a:b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Ted:</a:t>
            </a:r>
            <a:r>
              <a:rPr lang="en-GB" sz="4400" dirty="0">
                <a:solidFill>
                  <a:srgbClr val="3B3D40"/>
                </a:solidFill>
                <a:effectLst/>
                <a:ea typeface="Times New Roman" panose="02020603050405020304" pitchFamily="18" charset="0"/>
              </a:rPr>
              <a:t> Tell me more about that; what do you mean by “sleep better at night”?</a:t>
            </a: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Linda:</a:t>
            </a:r>
            <a:r>
              <a:rPr lang="en-GB" sz="4400" dirty="0">
                <a:solidFill>
                  <a:srgbClr val="3B3D40"/>
                </a:solidFill>
                <a:effectLst/>
                <a:ea typeface="Times New Roman" panose="02020603050405020304" pitchFamily="18" charset="0"/>
              </a:rPr>
              <a:t> Well, I guess I just feel really anxious. I worry about my future, and some nights I stay up just thinking about it all.</a:t>
            </a:r>
            <a:br>
              <a:rPr lang="en-GB" sz="4400" dirty="0">
                <a:ea typeface="Times New Roman" panose="02020603050405020304" pitchFamily="18" charset="0"/>
              </a:rPr>
            </a:b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Ted:</a:t>
            </a:r>
            <a:r>
              <a:rPr lang="en-GB" sz="4400" dirty="0">
                <a:solidFill>
                  <a:srgbClr val="3B3D40"/>
                </a:solidFill>
                <a:effectLst/>
                <a:ea typeface="Times New Roman" panose="02020603050405020304" pitchFamily="18" charset="0"/>
              </a:rPr>
              <a:t> Tell me more about what you mean by “thinking about it all.” What topics come up?</a:t>
            </a:r>
            <a:br>
              <a:rPr lang="en-GB" sz="4400" dirty="0">
                <a:ea typeface="Times New Roman" panose="02020603050405020304" pitchFamily="18" charset="0"/>
              </a:rPr>
            </a:br>
            <a:r>
              <a:rPr lang="en-GB" sz="4400" b="1" dirty="0">
                <a:solidFill>
                  <a:srgbClr val="3B3D40"/>
                </a:solidFill>
                <a:effectLst/>
                <a:ea typeface="Times New Roman" panose="02020603050405020304" pitchFamily="18" charset="0"/>
              </a:rPr>
              <a:t>Linda:</a:t>
            </a:r>
            <a:r>
              <a:rPr lang="en-GB" sz="4400" dirty="0">
                <a:solidFill>
                  <a:srgbClr val="3B3D40"/>
                </a:solidFill>
                <a:effectLst/>
                <a:ea typeface="Times New Roman" panose="02020603050405020304" pitchFamily="18" charset="0"/>
              </a:rPr>
              <a:t> Okay, uh…well, sometimes it’s investments, sometimes it’s my kids, sometimes it’s work, sometimes it’s my health</a:t>
            </a:r>
            <a:endParaRPr lang="en-GB" sz="4400" dirty="0">
              <a:effectLst/>
              <a:ea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B6B7D1E0-FE97-0149-B9EB-518CE1EB636C}"/>
              </a:ext>
            </a:extLst>
          </p:cNvPr>
          <p:cNvSpPr>
            <a:spLocks noGrp="1"/>
          </p:cNvSpPr>
          <p:nvPr>
            <p:ph type="body" sz="quarter" idx="15"/>
          </p:nvPr>
        </p:nvSpPr>
        <p:spPr>
          <a:xfrm>
            <a:off x="4286945" y="938817"/>
            <a:ext cx="15810110" cy="741739"/>
          </a:xfrm>
        </p:spPr>
        <p:txBody>
          <a:bodyPr/>
          <a:lstStyle/>
          <a:p>
            <a:r>
              <a:rPr lang="en-US" dirty="0"/>
              <a:t>What would you do differently here?</a:t>
            </a:r>
          </a:p>
        </p:txBody>
      </p:sp>
    </p:spTree>
    <p:extLst>
      <p:ext uri="{BB962C8B-B14F-4D97-AF65-F5344CB8AC3E}">
        <p14:creationId xmlns:p14="http://schemas.microsoft.com/office/powerpoint/2010/main" val="2955699061"/>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3518D3-2734-C447-90D6-CAE77DF5C106}"/>
              </a:ext>
            </a:extLst>
          </p:cNvPr>
          <p:cNvSpPr>
            <a:spLocks noGrp="1"/>
          </p:cNvSpPr>
          <p:nvPr>
            <p:ph type="body" sz="half" idx="13"/>
          </p:nvPr>
        </p:nvSpPr>
        <p:spPr>
          <a:xfrm>
            <a:off x="3034756" y="5196173"/>
            <a:ext cx="18339344" cy="4038026"/>
          </a:xfrm>
        </p:spPr>
        <p:txBody>
          <a:bodyPr/>
          <a:lstStyle/>
          <a:p>
            <a:pPr marL="0" indent="0">
              <a:buNone/>
            </a:pPr>
            <a:r>
              <a:rPr lang="en-GB" sz="4800" b="1" dirty="0">
                <a:solidFill>
                  <a:srgbClr val="3B3D40"/>
                </a:solidFill>
                <a:effectLst/>
                <a:ea typeface="Times New Roman" panose="02020603050405020304" pitchFamily="18" charset="0"/>
              </a:rPr>
              <a:t>Ted:</a:t>
            </a:r>
            <a:r>
              <a:rPr lang="en-GB" sz="4800" dirty="0">
                <a:solidFill>
                  <a:srgbClr val="3B3D40"/>
                </a:solidFill>
                <a:effectLst/>
                <a:ea typeface="Times New Roman" panose="02020603050405020304" pitchFamily="18" charset="0"/>
              </a:rPr>
              <a:t> Tell me about your current financial goals.</a:t>
            </a:r>
            <a:br>
              <a:rPr lang="en-GB" sz="4800" dirty="0">
                <a:ea typeface="Times New Roman" panose="02020603050405020304" pitchFamily="18" charset="0"/>
              </a:rPr>
            </a:br>
            <a:r>
              <a:rPr lang="en-GB" sz="4800" b="1" dirty="0">
                <a:solidFill>
                  <a:srgbClr val="3B3D40"/>
                </a:solidFill>
                <a:effectLst/>
                <a:ea typeface="Times New Roman" panose="02020603050405020304" pitchFamily="18" charset="0"/>
              </a:rPr>
              <a:t>Linda:</a:t>
            </a:r>
            <a:r>
              <a:rPr lang="en-GB" sz="4800" dirty="0">
                <a:solidFill>
                  <a:srgbClr val="3B3D40"/>
                </a:solidFill>
                <a:effectLst/>
                <a:ea typeface="Times New Roman" panose="02020603050405020304" pitchFamily="18" charset="0"/>
              </a:rPr>
              <a:t> Well, I want to feel less stressed.</a:t>
            </a:r>
            <a:br>
              <a:rPr lang="en-GB" sz="4800" dirty="0">
                <a:ea typeface="Times New Roman" panose="02020603050405020304" pitchFamily="18" charset="0"/>
              </a:rPr>
            </a:br>
            <a:br>
              <a:rPr lang="en-GB" sz="4800" dirty="0">
                <a:ea typeface="Times New Roman" panose="02020603050405020304" pitchFamily="18" charset="0"/>
              </a:rPr>
            </a:br>
            <a:r>
              <a:rPr lang="en-GB" sz="4800" b="1" dirty="0">
                <a:solidFill>
                  <a:srgbClr val="3B3D40"/>
                </a:solidFill>
                <a:effectLst/>
                <a:ea typeface="Times New Roman" panose="02020603050405020304" pitchFamily="18" charset="0"/>
              </a:rPr>
              <a:t>Ted:</a:t>
            </a:r>
            <a:r>
              <a:rPr lang="en-GB" sz="4800" dirty="0">
                <a:solidFill>
                  <a:srgbClr val="3B3D40"/>
                </a:solidFill>
                <a:effectLst/>
                <a:ea typeface="Times New Roman" panose="02020603050405020304" pitchFamily="18" charset="0"/>
              </a:rPr>
              <a:t> Less </a:t>
            </a:r>
            <a:r>
              <a:rPr lang="en-GB" sz="4800" dirty="0">
                <a:solidFill>
                  <a:srgbClr val="3B3D40"/>
                </a:solidFill>
                <a:ea typeface="Times New Roman" panose="02020603050405020304" pitchFamily="18" charset="0"/>
              </a:rPr>
              <a:t>stressed?</a:t>
            </a:r>
            <a:br>
              <a:rPr lang="en-GB" sz="4800" dirty="0">
                <a:ea typeface="Times New Roman" panose="02020603050405020304" pitchFamily="18" charset="0"/>
              </a:rPr>
            </a:br>
            <a:r>
              <a:rPr lang="en-GB" sz="4800" b="1" dirty="0">
                <a:solidFill>
                  <a:srgbClr val="3B3D40"/>
                </a:solidFill>
                <a:ea typeface="Times New Roman" panose="02020603050405020304" pitchFamily="18" charset="0"/>
              </a:rPr>
              <a:t>Linda</a:t>
            </a:r>
            <a:r>
              <a:rPr lang="en-GB" sz="4800" b="1" dirty="0">
                <a:solidFill>
                  <a:srgbClr val="3B3D40"/>
                </a:solidFill>
                <a:effectLst/>
                <a:ea typeface="Times New Roman" panose="02020603050405020304" pitchFamily="18" charset="0"/>
              </a:rPr>
              <a:t>:</a:t>
            </a:r>
            <a:r>
              <a:rPr lang="en-GB" sz="4800" dirty="0">
                <a:solidFill>
                  <a:srgbClr val="3B3D40"/>
                </a:solidFill>
                <a:effectLst/>
                <a:ea typeface="Times New Roman" panose="02020603050405020304" pitchFamily="18" charset="0"/>
              </a:rPr>
              <a:t> Yes, I want to be able to sleep better at night.</a:t>
            </a:r>
            <a:br>
              <a:rPr lang="en-GB" sz="4800" dirty="0">
                <a:ea typeface="Times New Roman" panose="02020603050405020304" pitchFamily="18" charset="0"/>
              </a:rPr>
            </a:br>
            <a:endParaRPr lang="en-US" dirty="0"/>
          </a:p>
        </p:txBody>
      </p:sp>
      <p:sp>
        <p:nvSpPr>
          <p:cNvPr id="4" name="Text Placeholder 3">
            <a:extLst>
              <a:ext uri="{FF2B5EF4-FFF2-40B4-BE49-F238E27FC236}">
                <a16:creationId xmlns:a16="http://schemas.microsoft.com/office/drawing/2014/main" id="{D8A62265-378C-CE4F-820F-1ED93DB1D82B}"/>
              </a:ext>
            </a:extLst>
          </p:cNvPr>
          <p:cNvSpPr>
            <a:spLocks noGrp="1"/>
          </p:cNvSpPr>
          <p:nvPr>
            <p:ph type="body" sz="quarter" idx="15"/>
          </p:nvPr>
        </p:nvSpPr>
        <p:spPr>
          <a:xfrm>
            <a:off x="4286945" y="938817"/>
            <a:ext cx="15810110" cy="741739"/>
          </a:xfrm>
        </p:spPr>
        <p:txBody>
          <a:bodyPr/>
          <a:lstStyle/>
          <a:p>
            <a:r>
              <a:rPr lang="en-US" dirty="0"/>
              <a:t>Use a mirror</a:t>
            </a:r>
          </a:p>
        </p:txBody>
      </p:sp>
    </p:spTree>
    <p:extLst>
      <p:ext uri="{BB962C8B-B14F-4D97-AF65-F5344CB8AC3E}">
        <p14:creationId xmlns:p14="http://schemas.microsoft.com/office/powerpoint/2010/main" val="17306036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068DB-B77D-8A43-88AA-2CEAB69BC87D}"/>
              </a:ext>
            </a:extLst>
          </p:cNvPr>
          <p:cNvSpPr>
            <a:spLocks noGrp="1"/>
          </p:cNvSpPr>
          <p:nvPr>
            <p:ph type="body" sz="half" idx="13"/>
          </p:nvPr>
        </p:nvSpPr>
        <p:spPr>
          <a:xfrm>
            <a:off x="11369924" y="2896098"/>
            <a:ext cx="9974143" cy="6387901"/>
          </a:xfrm>
        </p:spPr>
        <p:txBody>
          <a:bodyPr/>
          <a:lstStyle/>
          <a:p>
            <a:pPr marL="0" indent="0">
              <a:buNone/>
            </a:pPr>
            <a:r>
              <a:rPr lang="en-US" b="1" dirty="0">
                <a:solidFill>
                  <a:srgbClr val="184B5F"/>
                </a:solidFill>
              </a:rPr>
              <a:t>Prospects who </a:t>
            </a:r>
            <a:br>
              <a:rPr lang="en-US" b="1" dirty="0">
                <a:solidFill>
                  <a:srgbClr val="184B5F"/>
                </a:solidFill>
              </a:rPr>
            </a:br>
            <a:r>
              <a:rPr lang="en-US" b="1" dirty="0">
                <a:solidFill>
                  <a:srgbClr val="184B5F"/>
                </a:solidFill>
              </a:rPr>
              <a:t>a) couldn’t have </a:t>
            </a:r>
            <a:r>
              <a:rPr lang="en-US" b="1" dirty="0">
                <a:solidFill>
                  <a:srgbClr val="E63956"/>
                </a:solidFill>
              </a:rPr>
              <a:t>felt</a:t>
            </a:r>
            <a:r>
              <a:rPr lang="en-US" b="1" dirty="0">
                <a:solidFill>
                  <a:srgbClr val="184B5F"/>
                </a:solidFill>
              </a:rPr>
              <a:t> more comfortable being open, </a:t>
            </a:r>
            <a:br>
              <a:rPr lang="en-US" b="1" dirty="0">
                <a:solidFill>
                  <a:srgbClr val="184B5F"/>
                </a:solidFill>
              </a:rPr>
            </a:br>
            <a:r>
              <a:rPr lang="en-US" b="1" dirty="0">
                <a:solidFill>
                  <a:srgbClr val="184B5F"/>
                </a:solidFill>
              </a:rPr>
              <a:t>b) had an in-depth discussion on their motivations, and </a:t>
            </a:r>
            <a:br>
              <a:rPr lang="en-US" b="1" dirty="0">
                <a:solidFill>
                  <a:srgbClr val="184B5F"/>
                </a:solidFill>
              </a:rPr>
            </a:br>
            <a:r>
              <a:rPr lang="en-US" b="1" dirty="0">
                <a:solidFill>
                  <a:srgbClr val="184B5F"/>
                </a:solidFill>
              </a:rPr>
              <a:t>c) couldn’t have been clearer on how the adviser would help had a </a:t>
            </a:r>
            <a:r>
              <a:rPr lang="en-US" b="1" dirty="0">
                <a:solidFill>
                  <a:srgbClr val="E64656"/>
                </a:solidFill>
              </a:rPr>
              <a:t>conversion rate of 71%.</a:t>
            </a:r>
          </a:p>
          <a:p>
            <a:pPr marL="0" indent="0" algn="r">
              <a:buNone/>
            </a:pPr>
            <a:r>
              <a:rPr lang="en-US" b="1" dirty="0">
                <a:solidFill>
                  <a:schemeClr val="tx1">
                    <a:lumMod val="85000"/>
                    <a:lumOff val="15000"/>
                  </a:schemeClr>
                </a:solidFill>
              </a:rPr>
              <a:t>Vouched For, 2022</a:t>
            </a:r>
          </a:p>
        </p:txBody>
      </p:sp>
      <p:sp>
        <p:nvSpPr>
          <p:cNvPr id="3" name="Text Placeholder 2">
            <a:extLst>
              <a:ext uri="{FF2B5EF4-FFF2-40B4-BE49-F238E27FC236}">
                <a16:creationId xmlns:a16="http://schemas.microsoft.com/office/drawing/2014/main" id="{FCAE1240-2537-FF4A-ADA6-71C58806F617}"/>
              </a:ext>
            </a:extLst>
          </p:cNvPr>
          <p:cNvSpPr>
            <a:spLocks noGrp="1"/>
          </p:cNvSpPr>
          <p:nvPr>
            <p:ph type="body" sz="quarter" idx="14"/>
          </p:nvPr>
        </p:nvSpPr>
        <p:spPr>
          <a:xfrm>
            <a:off x="3035550" y="2956814"/>
            <a:ext cx="6376637" cy="2015934"/>
          </a:xfrm>
        </p:spPr>
        <p:txBody>
          <a:bodyPr/>
          <a:lstStyle/>
          <a:p>
            <a:r>
              <a:rPr lang="en-US" dirty="0"/>
              <a:t>In first meetings…</a:t>
            </a:r>
          </a:p>
        </p:txBody>
      </p:sp>
    </p:spTree>
    <p:extLst>
      <p:ext uri="{BB962C8B-B14F-4D97-AF65-F5344CB8AC3E}">
        <p14:creationId xmlns:p14="http://schemas.microsoft.com/office/powerpoint/2010/main" val="301548094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BC0E2-3A34-D06F-610A-A45E78403637}"/>
              </a:ext>
            </a:extLst>
          </p:cNvPr>
          <p:cNvSpPr>
            <a:spLocks noGrp="1"/>
          </p:cNvSpPr>
          <p:nvPr>
            <p:ph type="body" sz="half" idx="13"/>
          </p:nvPr>
        </p:nvSpPr>
        <p:spPr>
          <a:xfrm>
            <a:off x="7378156" y="5318321"/>
            <a:ext cx="10250625" cy="2625332"/>
          </a:xfrm>
        </p:spPr>
        <p:txBody>
          <a:bodyPr/>
          <a:lstStyle/>
          <a:p>
            <a:pPr marL="0" indent="0">
              <a:buNone/>
            </a:pPr>
            <a:r>
              <a:rPr lang="en-GB" b="1" dirty="0">
                <a:solidFill>
                  <a:srgbClr val="184B5F"/>
                </a:solidFill>
              </a:rPr>
              <a:t>“I saw you were coming in today and I realised I don’t know if I’ve ever asked you…where did you grow up?”</a:t>
            </a:r>
            <a:endParaRPr lang="en-US" b="1" dirty="0">
              <a:solidFill>
                <a:srgbClr val="184B5F"/>
              </a:solidFill>
            </a:endParaRPr>
          </a:p>
        </p:txBody>
      </p:sp>
      <p:sp>
        <p:nvSpPr>
          <p:cNvPr id="4" name="Text Placeholder 3">
            <a:extLst>
              <a:ext uri="{FF2B5EF4-FFF2-40B4-BE49-F238E27FC236}">
                <a16:creationId xmlns:a16="http://schemas.microsoft.com/office/drawing/2014/main" id="{75117001-1540-EC17-C098-B8422B47FE04}"/>
              </a:ext>
            </a:extLst>
          </p:cNvPr>
          <p:cNvSpPr>
            <a:spLocks noGrp="1"/>
          </p:cNvSpPr>
          <p:nvPr>
            <p:ph type="body" sz="quarter" idx="15"/>
          </p:nvPr>
        </p:nvSpPr>
        <p:spPr>
          <a:xfrm>
            <a:off x="4286945" y="606418"/>
            <a:ext cx="15810110" cy="1406537"/>
          </a:xfrm>
        </p:spPr>
        <p:txBody>
          <a:bodyPr/>
          <a:lstStyle/>
          <a:p>
            <a:r>
              <a:rPr lang="en-US" dirty="0"/>
              <a:t>I’m worried about asking these questions now because we haven’t covered this before…</a:t>
            </a:r>
          </a:p>
        </p:txBody>
      </p:sp>
    </p:spTree>
    <p:extLst>
      <p:ext uri="{BB962C8B-B14F-4D97-AF65-F5344CB8AC3E}">
        <p14:creationId xmlns:p14="http://schemas.microsoft.com/office/powerpoint/2010/main" val="326929153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18A22-907A-88D6-27EA-1FAA2F076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04" y="-798529"/>
            <a:ext cx="25338504" cy="16681182"/>
          </a:xfrm>
          <a:prstGeom prst="rect">
            <a:avLst/>
          </a:prstGeom>
        </p:spPr>
      </p:pic>
      <p:sp>
        <p:nvSpPr>
          <p:cNvPr id="6" name="TextBox 5">
            <a:extLst>
              <a:ext uri="{FF2B5EF4-FFF2-40B4-BE49-F238E27FC236}">
                <a16:creationId xmlns:a16="http://schemas.microsoft.com/office/drawing/2014/main" id="{194E6F41-7EDB-D6BC-0AD5-712538EA20E7}"/>
              </a:ext>
            </a:extLst>
          </p:cNvPr>
          <p:cNvSpPr txBox="1"/>
          <p:nvPr/>
        </p:nvSpPr>
        <p:spPr>
          <a:xfrm>
            <a:off x="17557082" y="3414011"/>
            <a:ext cx="6610350" cy="320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I’m worried that </a:t>
            </a:r>
            <a:br>
              <a:rPr kumimoji="0" lang="en-US" sz="4600" b="1" i="0" u="none" strike="noStrike" cap="none" spc="0" normalizeH="0" baseline="0" dirty="0">
                <a:ln>
                  <a:noFill/>
                </a:ln>
                <a:solidFill>
                  <a:srgbClr val="000000"/>
                </a:solidFill>
                <a:effectLst/>
                <a:uFillTx/>
                <a:latin typeface="+mj-lt"/>
                <a:ea typeface="+mj-ea"/>
                <a:cs typeface="+mj-cs"/>
                <a:sym typeface="Helvetica Neue"/>
              </a:rPr>
            </a:br>
            <a:r>
              <a:rPr kumimoji="0" lang="en-US" sz="4600" b="1" i="0" u="none" strike="noStrike" cap="none" spc="0" normalizeH="0" baseline="0" dirty="0">
                <a:ln>
                  <a:noFill/>
                </a:ln>
                <a:solidFill>
                  <a:srgbClr val="000000"/>
                </a:solidFill>
                <a:effectLst/>
                <a:uFillTx/>
                <a:latin typeface="+mj-lt"/>
                <a:ea typeface="+mj-ea"/>
                <a:cs typeface="+mj-cs"/>
                <a:sym typeface="Helvetica Neue"/>
              </a:rPr>
              <a:t>they’re going to wonder why I don’t know this already?</a:t>
            </a:r>
          </a:p>
        </p:txBody>
      </p:sp>
    </p:spTree>
    <p:extLst>
      <p:ext uri="{BB962C8B-B14F-4D97-AF65-F5344CB8AC3E}">
        <p14:creationId xmlns:p14="http://schemas.microsoft.com/office/powerpoint/2010/main" val="168619311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7CB14F-3B22-C070-9325-E942C3B9EEF1}"/>
              </a:ext>
            </a:extLst>
          </p:cNvPr>
          <p:cNvSpPr>
            <a:spLocks noGrp="1"/>
          </p:cNvSpPr>
          <p:nvPr>
            <p:ph type="body" sz="half" idx="13"/>
          </p:nvPr>
        </p:nvSpPr>
        <p:spPr>
          <a:xfrm>
            <a:off x="1865174" y="4189437"/>
            <a:ext cx="14515819" cy="3262430"/>
          </a:xfrm>
        </p:spPr>
        <p:txBody>
          <a:bodyPr/>
          <a:lstStyle/>
          <a:p>
            <a:pPr marL="0" indent="0">
              <a:buNone/>
            </a:pPr>
            <a:r>
              <a:rPr lang="en-GB" b="1" dirty="0">
                <a:solidFill>
                  <a:schemeClr val="bg1"/>
                </a:solidFill>
                <a:effectLst/>
              </a:rPr>
              <a:t>“[Name], I know we’ve been working together for [amount of time], and I think I know the answers to the questions I’m about to ask, but they’re so important that I didn’t want to make any assumptions</a:t>
            </a:r>
            <a:r>
              <a:rPr lang="en-GB" b="1" dirty="0">
                <a:solidFill>
                  <a:schemeClr val="bg1"/>
                </a:solidFill>
              </a:rPr>
              <a:t>…”</a:t>
            </a:r>
            <a:endParaRPr lang="en-US" dirty="0">
              <a:solidFill>
                <a:schemeClr val="bg1"/>
              </a:solidFill>
            </a:endParaRPr>
          </a:p>
        </p:txBody>
      </p:sp>
      <p:sp>
        <p:nvSpPr>
          <p:cNvPr id="5" name="TextBox 4">
            <a:extLst>
              <a:ext uri="{FF2B5EF4-FFF2-40B4-BE49-F238E27FC236}">
                <a16:creationId xmlns:a16="http://schemas.microsoft.com/office/drawing/2014/main" id="{3FDC209B-3C22-106F-995F-4B0D0DBF53A9}"/>
              </a:ext>
            </a:extLst>
          </p:cNvPr>
          <p:cNvSpPr txBox="1"/>
          <p:nvPr/>
        </p:nvSpPr>
        <p:spPr>
          <a:xfrm>
            <a:off x="5865674" y="1669015"/>
            <a:ext cx="15065503"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63956"/>
                </a:solidFill>
                <a:effectLst/>
                <a:uFillTx/>
                <a:latin typeface="+mj-lt"/>
                <a:ea typeface="+mj-ea"/>
                <a:cs typeface="+mj-cs"/>
                <a:sym typeface="Helvetica Neue"/>
              </a:rPr>
              <a:t>Here’s how you can introduce the new conversation</a:t>
            </a:r>
          </a:p>
        </p:txBody>
      </p:sp>
      <p:sp>
        <p:nvSpPr>
          <p:cNvPr id="6" name="TextBox 5">
            <a:extLst>
              <a:ext uri="{FF2B5EF4-FFF2-40B4-BE49-F238E27FC236}">
                <a16:creationId xmlns:a16="http://schemas.microsoft.com/office/drawing/2014/main" id="{FD233D1A-724B-899E-42FC-8B52DBA962AC}"/>
              </a:ext>
            </a:extLst>
          </p:cNvPr>
          <p:cNvSpPr txBox="1"/>
          <p:nvPr/>
        </p:nvSpPr>
        <p:spPr>
          <a:xfrm>
            <a:off x="9021607" y="8681168"/>
            <a:ext cx="14608164" cy="3779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r>
              <a:rPr lang="en-GB" b="1" i="1" dirty="0">
                <a:solidFill>
                  <a:schemeClr val="bg1"/>
                </a:solidFill>
              </a:rPr>
              <a:t>“What do you see as money’s main job in your life?/</a:t>
            </a:r>
            <a:br>
              <a:rPr lang="en-GB" b="1" i="1" dirty="0">
                <a:solidFill>
                  <a:schemeClr val="bg1"/>
                </a:solidFill>
              </a:rPr>
            </a:br>
            <a:r>
              <a:rPr lang="en-GB" b="1" i="1" dirty="0">
                <a:solidFill>
                  <a:schemeClr val="bg1"/>
                </a:solidFill>
              </a:rPr>
              <a:t>What’s important to you about money?” </a:t>
            </a:r>
            <a:br>
              <a:rPr lang="en-GB" b="1" i="1" dirty="0">
                <a:solidFill>
                  <a:schemeClr val="bg1"/>
                </a:solidFill>
              </a:rPr>
            </a:br>
            <a:r>
              <a:rPr lang="en-GB" b="1" i="1" dirty="0">
                <a:solidFill>
                  <a:schemeClr val="bg1"/>
                </a:solidFill>
              </a:rPr>
              <a:t>(Or insert your new question).”</a:t>
            </a:r>
            <a:endParaRPr lang="en-GB" dirty="0">
              <a:solidFill>
                <a:schemeClr val="bg1"/>
              </a:solidFill>
            </a:endParaRPr>
          </a:p>
          <a:p>
            <a:pPr marL="0" marR="0" indent="0" algn="l" defTabSz="2438339" rtl="0" fontAlgn="auto" latinLnBrk="0" hangingPunct="0">
              <a:lnSpc>
                <a:spcPct val="90000"/>
              </a:lnSpc>
              <a:spcBef>
                <a:spcPts val="4500"/>
              </a:spcBef>
              <a:spcAft>
                <a:spcPts val="0"/>
              </a:spcAft>
              <a:buClrTx/>
              <a:buSzTx/>
              <a:buFontTx/>
              <a:buNone/>
              <a:tabLst/>
            </a:pPr>
            <a:endParaRPr kumimoji="0" lang="en-US" sz="46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361873692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1. Identify and overcome common barriers to effective communication…"/>
          <p:cNvSpPr txBox="1"/>
          <p:nvPr/>
        </p:nvSpPr>
        <p:spPr>
          <a:xfrm>
            <a:off x="3266537" y="2451636"/>
            <a:ext cx="7665773" cy="11849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marL="982301" indent="-982301">
              <a:buSzPct val="100000"/>
              <a:buBlip>
                <a:blip r:embed="rId2"/>
              </a:buBlip>
              <a:defRPr b="1" spc="-102">
                <a:solidFill>
                  <a:srgbClr val="E53956"/>
                </a:solidFill>
              </a:defRPr>
            </a:pPr>
            <a:r>
              <a:rPr lang="en-GB" sz="4000" dirty="0">
                <a:solidFill>
                  <a:srgbClr val="184B5F"/>
                </a:solidFill>
              </a:rPr>
              <a:t>Adopt the right mindset for a great meeting</a:t>
            </a:r>
          </a:p>
          <a:p>
            <a:pPr marL="982301" indent="-982301">
              <a:buSzPct val="100000"/>
              <a:buBlip>
                <a:blip r:embed="rId2"/>
              </a:buBlip>
              <a:defRPr b="1" spc="-102">
                <a:solidFill>
                  <a:srgbClr val="E53956"/>
                </a:solidFill>
              </a:defRPr>
            </a:pPr>
            <a:r>
              <a:rPr lang="en-GB" sz="4000" dirty="0">
                <a:solidFill>
                  <a:srgbClr val="184B5F"/>
                </a:solidFill>
              </a:rPr>
              <a:t>Prepare yourself &amp; your clients for success</a:t>
            </a:r>
          </a:p>
          <a:p>
            <a:pPr marL="982301" indent="-982301">
              <a:buSzPct val="100000"/>
              <a:buBlip>
                <a:blip r:embed="rId2"/>
              </a:buBlip>
              <a:defRPr b="1" spc="-102">
                <a:solidFill>
                  <a:srgbClr val="E53956"/>
                </a:solidFill>
              </a:defRPr>
            </a:pPr>
            <a:r>
              <a:rPr lang="en-GB" sz="4000" dirty="0">
                <a:solidFill>
                  <a:srgbClr val="184B5F"/>
                </a:solidFill>
              </a:rPr>
              <a:t>Recognise the dynamics of online video meetings vs F2F and how to manage them well </a:t>
            </a:r>
          </a:p>
          <a:p>
            <a:pPr marL="982301" indent="-982301">
              <a:buSzPct val="100000"/>
              <a:buBlip>
                <a:blip r:embed="rId2"/>
              </a:buBlip>
              <a:defRPr b="1" spc="-102">
                <a:solidFill>
                  <a:srgbClr val="E53956"/>
                </a:solidFill>
              </a:defRPr>
            </a:pPr>
            <a:r>
              <a:rPr lang="en-GB" sz="4000" dirty="0">
                <a:solidFill>
                  <a:srgbClr val="184B5F"/>
                </a:solidFill>
              </a:rPr>
              <a:t>Build trust with clients’ brains</a:t>
            </a:r>
          </a:p>
          <a:p>
            <a:pPr marL="982301" indent="-982301">
              <a:buSzPct val="100000"/>
              <a:buBlip>
                <a:blip r:embed="rId2"/>
              </a:buBlip>
              <a:defRPr b="1" spc="-102">
                <a:solidFill>
                  <a:srgbClr val="E53956"/>
                </a:solidFill>
              </a:defRPr>
            </a:pPr>
            <a:r>
              <a:rPr lang="en-GB" sz="4000" dirty="0">
                <a:solidFill>
                  <a:srgbClr val="184B5F"/>
                </a:solidFill>
              </a:rPr>
              <a:t>Develop a range of powerful questions to build trust and the confidence to ask them</a:t>
            </a:r>
          </a:p>
          <a:p>
            <a:pPr>
              <a:buSzPct val="100000"/>
              <a:defRPr b="1" spc="-102">
                <a:solidFill>
                  <a:srgbClr val="E53956"/>
                </a:solidFill>
              </a:defRPr>
            </a:pPr>
            <a:endParaRPr lang="en-GB" sz="4000" dirty="0">
              <a:solidFill>
                <a:srgbClr val="184B5F"/>
              </a:solidFill>
            </a:endParaRPr>
          </a:p>
          <a:p>
            <a:pPr marL="982301" indent="-982301">
              <a:buSzPct val="100000"/>
              <a:buBlip>
                <a:blip r:embed="rId2"/>
              </a:buBlip>
              <a:defRPr b="1" spc="-102">
                <a:solidFill>
                  <a:srgbClr val="E53956"/>
                </a:solidFill>
              </a:defRPr>
            </a:pPr>
            <a:endParaRPr lang="en-GB" sz="4000" dirty="0">
              <a:solidFill>
                <a:schemeClr val="tx1">
                  <a:lumMod val="85000"/>
                  <a:lumOff val="15000"/>
                </a:schemeClr>
              </a:solidFill>
            </a:endParaRPr>
          </a:p>
        </p:txBody>
      </p:sp>
      <p:sp>
        <p:nvSpPr>
          <p:cNvPr id="347" name="The workshop itself Learning Objectives"/>
          <p:cNvSpPr txBox="1"/>
          <p:nvPr/>
        </p:nvSpPr>
        <p:spPr>
          <a:xfrm>
            <a:off x="4286946" y="847623"/>
            <a:ext cx="15810109" cy="124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lgn="ctr">
              <a:defRPr sz="2500" b="1" spc="-75">
                <a:solidFill>
                  <a:srgbClr val="E53956"/>
                </a:solidFill>
              </a:defRPr>
            </a:pPr>
            <a:r>
              <a:rPr sz="3516" dirty="0"/>
              <a:t>The w</a:t>
            </a:r>
            <a:r>
              <a:rPr lang="en-GB" sz="3516" dirty="0" err="1"/>
              <a:t>orkshop</a:t>
            </a:r>
            <a:r>
              <a:rPr sz="3516" dirty="0"/>
              <a:t> </a:t>
            </a:r>
            <a:br>
              <a:rPr sz="3516" dirty="0"/>
            </a:br>
            <a:r>
              <a:rPr sz="4922" spc="-146" dirty="0"/>
              <a:t>Learning Objectives</a:t>
            </a:r>
          </a:p>
        </p:txBody>
      </p:sp>
      <p:sp>
        <p:nvSpPr>
          <p:cNvPr id="348" name="1. Identify and overcome common barriers to effective communication…"/>
          <p:cNvSpPr txBox="1"/>
          <p:nvPr/>
        </p:nvSpPr>
        <p:spPr>
          <a:xfrm>
            <a:off x="13298305" y="1283624"/>
            <a:ext cx="7819158" cy="1301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7" tIns="38097" rIns="38097" bIns="38097" anchor="ctr">
            <a:spAutoFit/>
          </a:bodyPr>
          <a:lstStyle/>
          <a:p>
            <a:pPr>
              <a:buClr>
                <a:srgbClr val="FF6B35"/>
              </a:buClr>
              <a:buSzPct val="100000"/>
              <a:defRPr b="1" spc="-102">
                <a:solidFill>
                  <a:srgbClr val="645752"/>
                </a:solidFill>
              </a:defRPr>
            </a:pPr>
            <a:endParaRPr lang="en-GB" sz="4000" dirty="0"/>
          </a:p>
          <a:p>
            <a:pPr marL="982301" indent="-982301">
              <a:buClr>
                <a:srgbClr val="FF6B35"/>
              </a:buClr>
              <a:buSzPct val="100000"/>
              <a:buBlip>
                <a:blip r:embed="rId3"/>
              </a:buBlip>
              <a:defRPr b="1" spc="-102">
                <a:solidFill>
                  <a:srgbClr val="645752"/>
                </a:solidFill>
              </a:defRPr>
            </a:pPr>
            <a:r>
              <a:rPr lang="en-GB" sz="4000" b="1" dirty="0">
                <a:solidFill>
                  <a:srgbClr val="184B5F"/>
                </a:solidFill>
              </a:rPr>
              <a:t>Use techniques to help prospective clients open up, talk and gain clarity</a:t>
            </a:r>
          </a:p>
          <a:p>
            <a:pPr marL="982301" indent="-982301">
              <a:buClr>
                <a:srgbClr val="FF6B35"/>
              </a:buClr>
              <a:buSzPct val="100000"/>
              <a:buBlip>
                <a:blip r:embed="rId3"/>
              </a:buBlip>
              <a:defRPr b="1" spc="-102">
                <a:solidFill>
                  <a:srgbClr val="645752"/>
                </a:solidFill>
              </a:defRPr>
            </a:pPr>
            <a:r>
              <a:rPr lang="en-GB" sz="4000" dirty="0">
                <a:solidFill>
                  <a:srgbClr val="E63956"/>
                </a:solidFill>
              </a:rPr>
              <a:t>Understand a financial purpose statement: What is it? Why is it important? How do we craft one with clients?</a:t>
            </a:r>
          </a:p>
          <a:p>
            <a:pPr marL="982301" indent="-982301">
              <a:buClr>
                <a:srgbClr val="FF6B35"/>
              </a:buClr>
              <a:buSzPct val="100000"/>
              <a:buBlip>
                <a:blip r:embed="rId4"/>
              </a:buBlip>
              <a:defRPr b="1" spc="-102">
                <a:solidFill>
                  <a:srgbClr val="114B5F"/>
                </a:solidFill>
              </a:defRPr>
            </a:pPr>
            <a:r>
              <a:rPr lang="en-GB" sz="4000" b="1" dirty="0"/>
              <a:t>Discuss how this approach would impact the first meeting &amp; annual review</a:t>
            </a:r>
          </a:p>
          <a:p>
            <a:pPr marL="982301" indent="-982301">
              <a:buClr>
                <a:srgbClr val="FF6B35"/>
              </a:buClr>
              <a:buSzPct val="100000"/>
              <a:buBlip>
                <a:blip r:embed="rId4"/>
              </a:buBlip>
              <a:defRPr b="1" spc="-102">
                <a:solidFill>
                  <a:srgbClr val="114B5F"/>
                </a:solidFill>
              </a:defRPr>
            </a:pPr>
            <a:r>
              <a:rPr lang="en-GB" sz="4000" b="1" dirty="0">
                <a:solidFill>
                  <a:srgbClr val="184B5F"/>
                </a:solidFill>
              </a:rPr>
              <a:t>Handle challenges about performances by talking about timescales, the importance of a diversified portfolio as well as sound decision making</a:t>
            </a:r>
          </a:p>
          <a:p>
            <a:pPr marL="982301" indent="-982301">
              <a:buClr>
                <a:srgbClr val="FF6B35"/>
              </a:buClr>
              <a:buSzPct val="100000"/>
              <a:buBlip>
                <a:blip r:embed="rId4"/>
              </a:buBlip>
              <a:defRPr b="1" spc="-102">
                <a:solidFill>
                  <a:srgbClr val="114B5F"/>
                </a:solidFill>
              </a:defRPr>
            </a:pPr>
            <a:endParaRPr lang="en-GB" b="1" dirty="0"/>
          </a:p>
        </p:txBody>
      </p:sp>
    </p:spTree>
    <p:extLst>
      <p:ext uri="{BB962C8B-B14F-4D97-AF65-F5344CB8AC3E}">
        <p14:creationId xmlns:p14="http://schemas.microsoft.com/office/powerpoint/2010/main" val="24067185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C9D1F-2035-7093-A864-E51A81A94C61}"/>
              </a:ext>
            </a:extLst>
          </p:cNvPr>
          <p:cNvSpPr txBox="1"/>
          <p:nvPr/>
        </p:nvSpPr>
        <p:spPr>
          <a:xfrm>
            <a:off x="5868955" y="5812390"/>
            <a:ext cx="1350690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184B5F"/>
                </a:solidFill>
                <a:effectLst/>
                <a:uFillTx/>
                <a:latin typeface="+mj-lt"/>
                <a:ea typeface="+mj-ea"/>
                <a:cs typeface="+mj-cs"/>
                <a:sym typeface="Helvetica Neue"/>
              </a:rPr>
              <a:t>Money is a tool to fund a fulfilling life, not a goal</a:t>
            </a:r>
          </a:p>
        </p:txBody>
      </p:sp>
      <p:sp>
        <p:nvSpPr>
          <p:cNvPr id="4" name="The workshop itself Learning Objectives">
            <a:extLst>
              <a:ext uri="{FF2B5EF4-FFF2-40B4-BE49-F238E27FC236}">
                <a16:creationId xmlns:a16="http://schemas.microsoft.com/office/drawing/2014/main" id="{14A256AE-438D-8598-89FF-3B8AE9655C65}"/>
              </a:ext>
            </a:extLst>
          </p:cNvPr>
          <p:cNvSpPr txBox="1"/>
          <p:nvPr/>
        </p:nvSpPr>
        <p:spPr>
          <a:xfrm>
            <a:off x="4286945" y="1099553"/>
            <a:ext cx="15810111" cy="74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lgn="ctr">
              <a:defRPr sz="3400" b="1" spc="-102">
                <a:solidFill>
                  <a:srgbClr val="E53956"/>
                </a:solidFill>
              </a:defRPr>
            </a:pPr>
            <a:r>
              <a:rPr lang="en-GB" sz="4800" spc="-142" dirty="0"/>
              <a:t>Key idea</a:t>
            </a:r>
            <a:endParaRPr sz="4800" spc="-142" dirty="0"/>
          </a:p>
        </p:txBody>
      </p:sp>
    </p:spTree>
    <p:extLst>
      <p:ext uri="{BB962C8B-B14F-4D97-AF65-F5344CB8AC3E}">
        <p14:creationId xmlns:p14="http://schemas.microsoft.com/office/powerpoint/2010/main" val="241567781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75B7C-C130-4E4B-40AF-02A92830C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850" y="3279775"/>
            <a:ext cx="6794500" cy="6413500"/>
          </a:xfrm>
          <a:prstGeom prst="rect">
            <a:avLst/>
          </a:prstGeom>
        </p:spPr>
      </p:pic>
      <p:pic>
        <p:nvPicPr>
          <p:cNvPr id="5" name="Picture 4">
            <a:extLst>
              <a:ext uri="{FF2B5EF4-FFF2-40B4-BE49-F238E27FC236}">
                <a16:creationId xmlns:a16="http://schemas.microsoft.com/office/drawing/2014/main" id="{62433C19-C0A6-9D9F-5DFB-8DB23735F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5775" y="3254375"/>
            <a:ext cx="6045200" cy="6438900"/>
          </a:xfrm>
          <a:prstGeom prst="rect">
            <a:avLst/>
          </a:prstGeom>
        </p:spPr>
      </p:pic>
      <p:sp>
        <p:nvSpPr>
          <p:cNvPr id="6" name="TextBox 5">
            <a:extLst>
              <a:ext uri="{FF2B5EF4-FFF2-40B4-BE49-F238E27FC236}">
                <a16:creationId xmlns:a16="http://schemas.microsoft.com/office/drawing/2014/main" id="{465D7B69-D63E-8E68-B980-EAF807355790}"/>
              </a:ext>
            </a:extLst>
          </p:cNvPr>
          <p:cNvSpPr txBox="1"/>
          <p:nvPr/>
        </p:nvSpPr>
        <p:spPr>
          <a:xfrm>
            <a:off x="3714750" y="10070065"/>
            <a:ext cx="611705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en-US" b="1" dirty="0"/>
              <a:t>Return on investment</a:t>
            </a:r>
            <a:endParaRPr kumimoji="0" lang="en-US" sz="4600" b="1" i="0" u="none" strike="noStrike" cap="none" spc="0" normalizeH="0" baseline="0" dirty="0">
              <a:ln>
                <a:noFill/>
              </a:ln>
              <a:solidFill>
                <a:srgbClr val="000000"/>
              </a:solidFill>
              <a:effectLst/>
              <a:uFillTx/>
              <a:latin typeface="+mj-lt"/>
              <a:ea typeface="+mj-ea"/>
              <a:cs typeface="+mj-cs"/>
              <a:sym typeface="Helvetica Neue"/>
            </a:endParaRPr>
          </a:p>
        </p:txBody>
      </p:sp>
      <p:sp>
        <p:nvSpPr>
          <p:cNvPr id="7" name="TextBox 6">
            <a:extLst>
              <a:ext uri="{FF2B5EF4-FFF2-40B4-BE49-F238E27FC236}">
                <a16:creationId xmlns:a16="http://schemas.microsoft.com/office/drawing/2014/main" id="{99439BFB-BC4E-C464-F259-7912CB098516}"/>
              </a:ext>
            </a:extLst>
          </p:cNvPr>
          <p:cNvSpPr txBox="1"/>
          <p:nvPr/>
        </p:nvSpPr>
        <p:spPr>
          <a:xfrm>
            <a:off x="15230475" y="10070065"/>
            <a:ext cx="3855221"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000000"/>
                </a:solidFill>
                <a:effectLst/>
                <a:uFillTx/>
                <a:latin typeface="+mj-lt"/>
                <a:ea typeface="+mj-ea"/>
                <a:cs typeface="+mj-cs"/>
                <a:sym typeface="Helvetica Neue"/>
              </a:rPr>
              <a:t>Return on life</a:t>
            </a:r>
          </a:p>
        </p:txBody>
      </p:sp>
      <p:sp>
        <p:nvSpPr>
          <p:cNvPr id="8" name="TextBox 7">
            <a:extLst>
              <a:ext uri="{FF2B5EF4-FFF2-40B4-BE49-F238E27FC236}">
                <a16:creationId xmlns:a16="http://schemas.microsoft.com/office/drawing/2014/main" id="{C2E3543E-0F76-DC74-B4DE-9ADB91388DAB}"/>
              </a:ext>
            </a:extLst>
          </p:cNvPr>
          <p:cNvSpPr txBox="1"/>
          <p:nvPr/>
        </p:nvSpPr>
        <p:spPr>
          <a:xfrm>
            <a:off x="11401425" y="5955265"/>
            <a:ext cx="666847" cy="1291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en-US" sz="4600" b="0" i="0" u="none" strike="noStrike" cap="none" spc="0" normalizeH="0" baseline="0" dirty="0">
                <a:ln>
                  <a:noFill/>
                </a:ln>
                <a:solidFill>
                  <a:srgbClr val="000000"/>
                </a:solidFill>
                <a:effectLst/>
                <a:uFillTx/>
                <a:latin typeface="+mj-lt"/>
                <a:ea typeface="+mj-ea"/>
                <a:cs typeface="+mj-cs"/>
                <a:sym typeface="Helvetica Neue"/>
              </a:rPr>
              <a:t>vs</a:t>
            </a:r>
          </a:p>
        </p:txBody>
      </p:sp>
    </p:spTree>
    <p:extLst>
      <p:ext uri="{BB962C8B-B14F-4D97-AF65-F5344CB8AC3E}">
        <p14:creationId xmlns:p14="http://schemas.microsoft.com/office/powerpoint/2010/main" val="298682637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31D65F-7F46-9B58-72D0-C749F3685803}"/>
              </a:ext>
            </a:extLst>
          </p:cNvPr>
          <p:cNvSpPr txBox="1"/>
          <p:nvPr/>
        </p:nvSpPr>
        <p:spPr>
          <a:xfrm>
            <a:off x="6392545" y="4850538"/>
            <a:ext cx="12756695" cy="192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2438339" rtl="0" fontAlgn="auto" latinLnBrk="0" hangingPunct="0">
              <a:lnSpc>
                <a:spcPct val="90000"/>
              </a:lnSpc>
              <a:spcBef>
                <a:spcPts val="4500"/>
              </a:spcBef>
              <a:spcAft>
                <a:spcPts val="0"/>
              </a:spcAft>
              <a:buClrTx/>
              <a:buSzTx/>
              <a:buFontTx/>
              <a:buNone/>
              <a:tabLst/>
            </a:pPr>
            <a:r>
              <a:rPr kumimoji="0" lang="en-US" sz="4600" b="1" i="0" u="none" strike="noStrike" cap="none" spc="0" normalizeH="0" baseline="0" dirty="0">
                <a:ln>
                  <a:noFill/>
                </a:ln>
                <a:solidFill>
                  <a:srgbClr val="EDD74F"/>
                </a:solidFill>
                <a:effectLst/>
                <a:uFillTx/>
                <a:latin typeface="+mj-lt"/>
                <a:ea typeface="+mj-ea"/>
                <a:cs typeface="+mj-cs"/>
                <a:sym typeface="Helvetica Neue"/>
              </a:rPr>
              <a:t>Why is a money purpose statement/sentence</a:t>
            </a:r>
            <a:br>
              <a:rPr kumimoji="0" lang="en-US" sz="4600" b="1" i="0" u="none" strike="noStrike" cap="none" spc="0" normalizeH="0" baseline="0" dirty="0">
                <a:ln>
                  <a:noFill/>
                </a:ln>
                <a:solidFill>
                  <a:srgbClr val="EDD74F"/>
                </a:solidFill>
                <a:effectLst/>
                <a:uFillTx/>
                <a:latin typeface="+mj-lt"/>
                <a:ea typeface="+mj-ea"/>
                <a:cs typeface="+mj-cs"/>
                <a:sym typeface="Helvetica Neue"/>
              </a:rPr>
            </a:br>
            <a:r>
              <a:rPr lang="en-US" b="1" dirty="0">
                <a:solidFill>
                  <a:srgbClr val="EDD74F"/>
                </a:solidFill>
              </a:rPr>
              <a:t>beneficial </a:t>
            </a:r>
            <a:r>
              <a:rPr kumimoji="0" lang="en-US" sz="4600" b="1" i="0" u="none" strike="noStrike" cap="none" spc="0" normalizeH="0" baseline="0" dirty="0">
                <a:ln>
                  <a:noFill/>
                </a:ln>
                <a:solidFill>
                  <a:srgbClr val="EDD74F"/>
                </a:solidFill>
                <a:effectLst/>
                <a:uFillTx/>
                <a:latin typeface="+mj-lt"/>
                <a:ea typeface="+mj-ea"/>
                <a:cs typeface="+mj-cs"/>
                <a:sym typeface="Helvetica Neue"/>
              </a:rPr>
              <a:t>for clients?</a:t>
            </a:r>
          </a:p>
        </p:txBody>
      </p:sp>
    </p:spTree>
    <p:extLst>
      <p:ext uri="{BB962C8B-B14F-4D97-AF65-F5344CB8AC3E}">
        <p14:creationId xmlns:p14="http://schemas.microsoft.com/office/powerpoint/2010/main" val="95820294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1. Identify and overcome common barriers to effective communication…"/>
          <p:cNvSpPr txBox="1"/>
          <p:nvPr/>
        </p:nvSpPr>
        <p:spPr>
          <a:xfrm>
            <a:off x="8748270" y="6487130"/>
            <a:ext cx="8710635" cy="74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9" tIns="38099" rIns="38099" bIns="38099" anchor="ctr">
            <a:spAutoFit/>
          </a:bodyPr>
          <a:lstStyle/>
          <a:p>
            <a:pPr>
              <a:buSzPct val="100000"/>
              <a:defRPr sz="4800" b="1" spc="-142">
                <a:solidFill>
                  <a:srgbClr val="645752"/>
                </a:solidFill>
              </a:defRPr>
            </a:pPr>
            <a:endParaRPr lang="en-GB" dirty="0"/>
          </a:p>
        </p:txBody>
      </p:sp>
      <p:sp>
        <p:nvSpPr>
          <p:cNvPr id="286" name="4. Being assertive but not aggressive…"/>
          <p:cNvSpPr txBox="1"/>
          <p:nvPr/>
        </p:nvSpPr>
        <p:spPr>
          <a:xfrm>
            <a:off x="12663736" y="5693495"/>
            <a:ext cx="8710635" cy="74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9" tIns="38099" rIns="38099" bIns="38099" anchor="ctr">
            <a:spAutoFit/>
          </a:bodyPr>
          <a:lstStyle/>
          <a:p>
            <a:pPr>
              <a:buSzPct val="100000"/>
              <a:defRPr sz="4800" b="1" spc="-142">
                <a:solidFill>
                  <a:srgbClr val="645752"/>
                </a:solidFill>
              </a:defRPr>
            </a:pPr>
            <a:endParaRPr dirty="0"/>
          </a:p>
        </p:txBody>
      </p:sp>
      <p:sp>
        <p:nvSpPr>
          <p:cNvPr id="287" name="The workshop itself Learning Objectives"/>
          <p:cNvSpPr txBox="1"/>
          <p:nvPr/>
        </p:nvSpPr>
        <p:spPr>
          <a:xfrm>
            <a:off x="4286945" y="1099553"/>
            <a:ext cx="15810111" cy="74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9" tIns="38099" rIns="38099" bIns="38099" anchor="ctr">
            <a:spAutoFit/>
          </a:bodyPr>
          <a:lstStyle/>
          <a:p>
            <a:pPr algn="ctr">
              <a:defRPr sz="3400" b="1" spc="-102">
                <a:solidFill>
                  <a:srgbClr val="E53956"/>
                </a:solidFill>
              </a:defRPr>
            </a:pPr>
            <a:r>
              <a:rPr lang="en-GB" sz="4800" spc="-142" dirty="0"/>
              <a:t>Key ideas</a:t>
            </a:r>
            <a:endParaRPr sz="4800" spc="-142" dirty="0"/>
          </a:p>
        </p:txBody>
      </p:sp>
      <p:sp>
        <p:nvSpPr>
          <p:cNvPr id="3" name="TextBox 2">
            <a:extLst>
              <a:ext uri="{FF2B5EF4-FFF2-40B4-BE49-F238E27FC236}">
                <a16:creationId xmlns:a16="http://schemas.microsoft.com/office/drawing/2014/main" id="{CBC43344-4CC4-CD95-F6B6-13533693CE02}"/>
              </a:ext>
            </a:extLst>
          </p:cNvPr>
          <p:cNvSpPr txBox="1"/>
          <p:nvPr/>
        </p:nvSpPr>
        <p:spPr>
          <a:xfrm>
            <a:off x="4666871" y="5322880"/>
            <a:ext cx="15993730" cy="190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r>
              <a:rPr lang="en-GB" b="1" dirty="0">
                <a:solidFill>
                  <a:srgbClr val="184B5F"/>
                </a:solidFill>
              </a:rPr>
              <a:t>A money purpose statement/sentence helps to refine and distil that</a:t>
            </a:r>
          </a:p>
        </p:txBody>
      </p:sp>
      <p:sp>
        <p:nvSpPr>
          <p:cNvPr id="2" name="TextBox 1">
            <a:extLst>
              <a:ext uri="{FF2B5EF4-FFF2-40B4-BE49-F238E27FC236}">
                <a16:creationId xmlns:a16="http://schemas.microsoft.com/office/drawing/2014/main" id="{4C8C874B-4A12-6732-2CD9-167200A5B9E0}"/>
              </a:ext>
            </a:extLst>
          </p:cNvPr>
          <p:cNvSpPr txBox="1"/>
          <p:nvPr/>
        </p:nvSpPr>
        <p:spPr>
          <a:xfrm>
            <a:off x="4827053" y="2810684"/>
            <a:ext cx="12192000" cy="12688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2" tIns="27092" rIns="27092" bIns="27092" numCol="1" spcCol="38100" rtlCol="0" anchor="ctr">
            <a:spAutoFit/>
          </a:bodyPr>
          <a:lstStyle/>
          <a:p>
            <a:r>
              <a:rPr lang="en-GB" b="1" dirty="0">
                <a:solidFill>
                  <a:srgbClr val="184B5F"/>
                </a:solidFill>
              </a:rPr>
              <a:t>Money is a tool for funding a fulfilling life.</a:t>
            </a:r>
            <a:endParaRPr kumimoji="0" lang="en-US" sz="3400" b="1" i="0" u="none" strike="noStrike" cap="none" spc="0" normalizeH="0" baseline="0" dirty="0">
              <a:ln>
                <a:noFill/>
              </a:ln>
              <a:solidFill>
                <a:schemeClr val="accent2"/>
              </a:solidFill>
              <a:effectLst/>
              <a:uFillTx/>
              <a:sym typeface="Helvetica Neue"/>
            </a:endParaRPr>
          </a:p>
        </p:txBody>
      </p:sp>
    </p:spTree>
    <p:extLst>
      <p:ext uri="{BB962C8B-B14F-4D97-AF65-F5344CB8AC3E}">
        <p14:creationId xmlns:p14="http://schemas.microsoft.com/office/powerpoint/2010/main" val="234905074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651A0-D940-743A-F34B-A01CB319D416}"/>
              </a:ext>
            </a:extLst>
          </p:cNvPr>
          <p:cNvSpPr>
            <a:spLocks noGrp="1"/>
          </p:cNvSpPr>
          <p:nvPr>
            <p:ph type="body" sz="half" idx="13"/>
          </p:nvPr>
        </p:nvSpPr>
        <p:spPr>
          <a:xfrm>
            <a:off x="6428509" y="3236114"/>
            <a:ext cx="11055927" cy="6184768"/>
          </a:xfrm>
        </p:spPr>
        <p:txBody>
          <a:bodyPr/>
          <a:lstStyle/>
          <a:p>
            <a:pPr marL="0" indent="0">
              <a:buNone/>
            </a:pPr>
            <a:r>
              <a:rPr lang="en-GB" sz="4400" b="1" dirty="0">
                <a:ea typeface="Calibri" panose="020F0502020204030204" pitchFamily="34" charset="0"/>
                <a:cs typeface="Times New Roman" panose="02020603050405020304" pitchFamily="18" charset="0"/>
              </a:rPr>
              <a:t>I</a:t>
            </a:r>
            <a:r>
              <a:rPr lang="en-GB" sz="4400" b="1" dirty="0">
                <a:effectLst/>
                <a:ea typeface="Calibri" panose="020F0502020204030204" pitchFamily="34" charset="0"/>
                <a:cs typeface="Times New Roman" panose="02020603050405020304" pitchFamily="18" charset="0"/>
              </a:rPr>
              <a:t>t helps to them to see that money is a tool not an end goal.</a:t>
            </a:r>
          </a:p>
          <a:p>
            <a:pPr marL="0" indent="0">
              <a:buNone/>
            </a:pPr>
            <a:r>
              <a:rPr lang="en-GB" sz="4400" b="1" dirty="0">
                <a:ea typeface="Calibri" panose="020F0502020204030204" pitchFamily="34" charset="0"/>
                <a:cs typeface="Times New Roman" panose="02020603050405020304" pitchFamily="18" charset="0"/>
              </a:rPr>
              <a:t>It helps them articulate their intentions</a:t>
            </a:r>
            <a:endParaRPr lang="en-GB" sz="4400" b="1" dirty="0">
              <a:effectLst/>
              <a:ea typeface="Calibri" panose="020F0502020204030204" pitchFamily="34" charset="0"/>
              <a:cs typeface="Times New Roman" panose="02020603050405020304" pitchFamily="18" charset="0"/>
            </a:endParaRPr>
          </a:p>
          <a:p>
            <a:pPr marL="0" indent="0">
              <a:buNone/>
            </a:pPr>
            <a:r>
              <a:rPr lang="en-US" b="1" dirty="0"/>
              <a:t>Once defined, it can help them make decisions more easily</a:t>
            </a:r>
          </a:p>
          <a:p>
            <a:pPr marL="0" indent="0">
              <a:buNone/>
            </a:pPr>
            <a:r>
              <a:rPr lang="en-US" b="1" dirty="0"/>
              <a:t>It can provide reassurance when the market drops</a:t>
            </a:r>
          </a:p>
        </p:txBody>
      </p:sp>
      <p:sp>
        <p:nvSpPr>
          <p:cNvPr id="4" name="Text Placeholder 3">
            <a:extLst>
              <a:ext uri="{FF2B5EF4-FFF2-40B4-BE49-F238E27FC236}">
                <a16:creationId xmlns:a16="http://schemas.microsoft.com/office/drawing/2014/main" id="{586D4386-88B4-DC6F-82A3-18A82F3594B7}"/>
              </a:ext>
            </a:extLst>
          </p:cNvPr>
          <p:cNvSpPr>
            <a:spLocks noGrp="1"/>
          </p:cNvSpPr>
          <p:nvPr>
            <p:ph type="body" sz="quarter" idx="15"/>
          </p:nvPr>
        </p:nvSpPr>
        <p:spPr>
          <a:xfrm>
            <a:off x="4286945" y="938817"/>
            <a:ext cx="15810110" cy="741739"/>
          </a:xfrm>
        </p:spPr>
        <p:txBody>
          <a:bodyPr/>
          <a:lstStyle/>
          <a:p>
            <a:r>
              <a:rPr lang="en-US" dirty="0"/>
              <a:t>Why it’s beneficial for clients</a:t>
            </a:r>
          </a:p>
        </p:txBody>
      </p:sp>
    </p:spTree>
    <p:extLst>
      <p:ext uri="{BB962C8B-B14F-4D97-AF65-F5344CB8AC3E}">
        <p14:creationId xmlns:p14="http://schemas.microsoft.com/office/powerpoint/2010/main" val="1501785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651A0-D940-743A-F34B-A01CB319D416}"/>
              </a:ext>
            </a:extLst>
          </p:cNvPr>
          <p:cNvSpPr>
            <a:spLocks noGrp="1"/>
          </p:cNvSpPr>
          <p:nvPr>
            <p:ph type="body" sz="half" idx="13"/>
          </p:nvPr>
        </p:nvSpPr>
        <p:spPr>
          <a:xfrm>
            <a:off x="4829689" y="3036448"/>
            <a:ext cx="16269244" cy="8899357"/>
          </a:xfrm>
        </p:spPr>
        <p:txBody>
          <a:bodyPr/>
          <a:lstStyle/>
          <a:p>
            <a:pPr marL="0" indent="0">
              <a:buNone/>
            </a:pPr>
            <a:r>
              <a:rPr lang="en-US" b="1" dirty="0"/>
              <a:t>You’re in a stronger position to advise them because you’ve gone deeper to clarify what’s important to them.</a:t>
            </a:r>
          </a:p>
          <a:p>
            <a:pPr marL="0" indent="0">
              <a:buNone/>
            </a:pPr>
            <a:r>
              <a:rPr lang="en-US" b="1" dirty="0"/>
              <a:t>This means they’re more likely to follow through on their actions</a:t>
            </a:r>
            <a:br>
              <a:rPr lang="en-US" b="1" dirty="0"/>
            </a:br>
            <a:br>
              <a:rPr lang="en-US" b="1" dirty="0"/>
            </a:br>
            <a:r>
              <a:rPr lang="en-GB" sz="4800" b="1" dirty="0">
                <a:cs typeface="Times New Roman" panose="02020603050405020304" pitchFamily="18" charset="0"/>
              </a:rPr>
              <a:t>I</a:t>
            </a:r>
            <a:r>
              <a:rPr lang="en-GB" sz="4800" b="1" dirty="0">
                <a:effectLst/>
                <a:ea typeface="Calibri" panose="020F0502020204030204" pitchFamily="34" charset="0"/>
                <a:cs typeface="Times New Roman" panose="02020603050405020304" pitchFamily="18" charset="0"/>
              </a:rPr>
              <a:t>t acts as a touch stone – so you can refer to this going forward – making annual review meetings more meaningful</a:t>
            </a:r>
          </a:p>
          <a:p>
            <a:pPr marL="0" indent="0">
              <a:buNone/>
            </a:pPr>
            <a:r>
              <a:rPr lang="en-US" b="1" dirty="0"/>
              <a:t>It can help during poor performance periods</a:t>
            </a:r>
          </a:p>
          <a:p>
            <a:pPr marL="0" indent="0">
              <a:buNone/>
            </a:pPr>
            <a:r>
              <a:rPr lang="en-US" b="1" dirty="0"/>
              <a:t>The process can help position you in the client’s mind as fundamental to their life going smoothly</a:t>
            </a:r>
          </a:p>
        </p:txBody>
      </p:sp>
      <p:sp>
        <p:nvSpPr>
          <p:cNvPr id="4" name="Text Placeholder 3">
            <a:extLst>
              <a:ext uri="{FF2B5EF4-FFF2-40B4-BE49-F238E27FC236}">
                <a16:creationId xmlns:a16="http://schemas.microsoft.com/office/drawing/2014/main" id="{586D4386-88B4-DC6F-82A3-18A82F3594B7}"/>
              </a:ext>
            </a:extLst>
          </p:cNvPr>
          <p:cNvSpPr>
            <a:spLocks noGrp="1"/>
          </p:cNvSpPr>
          <p:nvPr>
            <p:ph type="body" sz="quarter" idx="15"/>
          </p:nvPr>
        </p:nvSpPr>
        <p:spPr>
          <a:xfrm>
            <a:off x="4286945" y="938817"/>
            <a:ext cx="15810110" cy="741739"/>
          </a:xfrm>
        </p:spPr>
        <p:txBody>
          <a:bodyPr/>
          <a:lstStyle/>
          <a:p>
            <a:r>
              <a:rPr lang="en-US" dirty="0"/>
              <a:t>Why it’s good for you as an adviser</a:t>
            </a:r>
          </a:p>
        </p:txBody>
      </p:sp>
    </p:spTree>
    <p:extLst>
      <p:ext uri="{BB962C8B-B14F-4D97-AF65-F5344CB8AC3E}">
        <p14:creationId xmlns:p14="http://schemas.microsoft.com/office/powerpoint/2010/main" val="95039747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645752"/>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099" tIns="38099" rIns="38099" bIns="38099" numCol="1" spcCol="38100" rtlCol="0" anchor="ctr">
        <a:spAutoFit/>
      </a:bodyPr>
      <a:lstStyle>
        <a:def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8099" tIns="38099" rIns="38099" bIns="38099" numCol="1" spcCol="38100" rtlCol="0" anchor="ctr">
        <a:spAutoFit/>
      </a:bodyPr>
      <a:lstStyle>
        <a:def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099" tIns="38099" rIns="38099" bIns="38099" numCol="1" spcCol="38100" rtlCol="0" anchor="ctr">
        <a:spAutoFit/>
      </a:bodyPr>
      <a:lstStyle>
        <a:def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8099" tIns="38099" rIns="38099" bIns="38099" numCol="1" spcCol="38100" rtlCol="0" anchor="ctr">
        <a:spAutoFit/>
      </a:bodyPr>
      <a:lstStyle>
        <a:defPPr marL="0" marR="0" indent="0" algn="l" defTabSz="2438339" rtl="0" fontAlgn="auto" latinLnBrk="0" hangingPunct="0">
          <a:lnSpc>
            <a:spcPct val="90000"/>
          </a:lnSpc>
          <a:spcBef>
            <a:spcPts val="4500"/>
          </a:spcBef>
          <a:spcAft>
            <a:spcPts val="0"/>
          </a:spcAft>
          <a:buClrTx/>
          <a:buSzTx/>
          <a:buFontTx/>
          <a:buNone/>
          <a:tabLst/>
          <a:defRPr kumimoji="0" sz="46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7236</TotalTime>
  <Words>6518</Words>
  <Application>Microsoft Macintosh PowerPoint</Application>
  <PresentationFormat>Custom</PresentationFormat>
  <Paragraphs>467</Paragraphs>
  <Slides>113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Arial</vt:lpstr>
      <vt:lpstr>Cambria</vt:lpstr>
      <vt:lpstr>Helvetica</vt:lpstr>
      <vt:lpstr>Helvetica Neue</vt:lpstr>
      <vt:lpstr>Symbol</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Melissa Kidd</cp:lastModifiedBy>
  <cp:revision>126</cp:revision>
  <dcterms:modified xsi:type="dcterms:W3CDTF">2023-09-18T16:16:14Z</dcterms:modified>
</cp:coreProperties>
</file>